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66"/>
  </p:notesMasterIdLst>
  <p:sldIdLst>
    <p:sldId id="256" r:id="rId2"/>
    <p:sldId id="261" r:id="rId3"/>
    <p:sldId id="307" r:id="rId4"/>
    <p:sldId id="312" r:id="rId5"/>
    <p:sldId id="328" r:id="rId6"/>
    <p:sldId id="332" r:id="rId7"/>
    <p:sldId id="310" r:id="rId8"/>
    <p:sldId id="336" r:id="rId9"/>
    <p:sldId id="331" r:id="rId10"/>
    <p:sldId id="309" r:id="rId11"/>
    <p:sldId id="306" r:id="rId12"/>
    <p:sldId id="317" r:id="rId13"/>
    <p:sldId id="362" r:id="rId14"/>
    <p:sldId id="257" r:id="rId15"/>
    <p:sldId id="263" r:id="rId16"/>
    <p:sldId id="314" r:id="rId17"/>
    <p:sldId id="296" r:id="rId18"/>
    <p:sldId id="264" r:id="rId19"/>
    <p:sldId id="315" r:id="rId20"/>
    <p:sldId id="268" r:id="rId21"/>
    <p:sldId id="294" r:id="rId22"/>
    <p:sldId id="311" r:id="rId23"/>
    <p:sldId id="323" r:id="rId24"/>
    <p:sldId id="324" r:id="rId25"/>
    <p:sldId id="287" r:id="rId26"/>
    <p:sldId id="295" r:id="rId27"/>
    <p:sldId id="358" r:id="rId28"/>
    <p:sldId id="319" r:id="rId29"/>
    <p:sldId id="360" r:id="rId30"/>
    <p:sldId id="325" r:id="rId31"/>
    <p:sldId id="288" r:id="rId32"/>
    <p:sldId id="272" r:id="rId33"/>
    <p:sldId id="273" r:id="rId34"/>
    <p:sldId id="274" r:id="rId35"/>
    <p:sldId id="292" r:id="rId36"/>
    <p:sldId id="301" r:id="rId37"/>
    <p:sldId id="318" r:id="rId38"/>
    <p:sldId id="333" r:id="rId39"/>
    <p:sldId id="334" r:id="rId40"/>
    <p:sldId id="320" r:id="rId41"/>
    <p:sldId id="338" r:id="rId42"/>
    <p:sldId id="359" r:id="rId43"/>
    <p:sldId id="356" r:id="rId44"/>
    <p:sldId id="297" r:id="rId45"/>
    <p:sldId id="259" r:id="rId46"/>
    <p:sldId id="283" r:id="rId47"/>
    <p:sldId id="286" r:id="rId48"/>
    <p:sldId id="299" r:id="rId49"/>
    <p:sldId id="357" r:id="rId50"/>
    <p:sldId id="337" r:id="rId51"/>
    <p:sldId id="340" r:id="rId52"/>
    <p:sldId id="341" r:id="rId53"/>
    <p:sldId id="305" r:id="rId54"/>
    <p:sldId id="316" r:id="rId55"/>
    <p:sldId id="344" r:id="rId56"/>
    <p:sldId id="346" r:id="rId57"/>
    <p:sldId id="348" r:id="rId58"/>
    <p:sldId id="349" r:id="rId59"/>
    <p:sldId id="345" r:id="rId60"/>
    <p:sldId id="347" r:id="rId61"/>
    <p:sldId id="350" r:id="rId62"/>
    <p:sldId id="351" r:id="rId63"/>
    <p:sldId id="352" r:id="rId64"/>
    <p:sldId id="293" r:id="rId6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ilan%20-%20Troj&#225;nek\Plocha\Se&#353;i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529004507421785E-2"/>
          <c:y val="0.14694412054139655"/>
          <c:w val="0.78174000883952366"/>
          <c:h val="0.76611159093867864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cs-CZ" sz="2400" dirty="0">
                        <a:solidFill>
                          <a:schemeClr val="tx1"/>
                        </a:solidFill>
                      </a:rPr>
                      <a:t>49 (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21%</a:t>
                    </a:r>
                    <a:r>
                      <a:rPr lang="cs-CZ" sz="2400" dirty="0">
                        <a:solidFill>
                          <a:schemeClr val="tx1"/>
                        </a:solidFill>
                      </a:rPr>
                      <a:t>)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66754155730675"/>
                  <c:y val="-0.24080672207640721"/>
                </c:manualLayout>
              </c:layout>
              <c:tx>
                <c:rich>
                  <a:bodyPr/>
                  <a:lstStyle/>
                  <a:p>
                    <a:r>
                      <a:rPr lang="cs-CZ" sz="2400" b="1">
                        <a:solidFill>
                          <a:schemeClr val="tx1"/>
                        </a:solidFill>
                      </a:rPr>
                      <a:t>206 (</a:t>
                    </a:r>
                    <a:r>
                      <a:rPr lang="en-US" sz="2400" b="1">
                        <a:solidFill>
                          <a:schemeClr val="tx1"/>
                        </a:solidFill>
                      </a:rPr>
                      <a:t>79</a:t>
                    </a:r>
                    <a:r>
                      <a:rPr lang="cs-CZ" sz="2400" b="1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400" b="1">
                        <a:solidFill>
                          <a:schemeClr val="tx1"/>
                        </a:solidFill>
                      </a:rPr>
                      <a:t>%</a:t>
                    </a:r>
                    <a:r>
                      <a:rPr lang="cs-CZ" sz="2400" b="1">
                        <a:solidFill>
                          <a:schemeClr val="tx1"/>
                        </a:solidFill>
                      </a:rPr>
                      <a:t>)</a:t>
                    </a:r>
                    <a:endParaRPr lang="en-US" sz="2400" b="1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1"/>
              <c:pt idx="0">
                <c:v>Mycoplasma pn.</c:v>
              </c:pt>
            </c:strLit>
          </c:cat>
          <c:val>
            <c:numRef>
              <c:f>List2!$B$52:$B$53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0.66506</cdr:x>
      <cdr:y>0.01329</cdr:y>
    </cdr:from>
    <cdr:to>
      <cdr:x>0.73436</cdr:x>
      <cdr:y>0.20993</cdr:y>
    </cdr:to>
    <cdr:sp macro="" textlink="">
      <cdr:nvSpPr>
        <cdr:cNvPr id="2" name="Šipka dolů 1"/>
        <cdr:cNvSpPr/>
      </cdr:nvSpPr>
      <cdr:spPr>
        <a:xfrm xmlns:a="http://schemas.openxmlformats.org/drawingml/2006/main" rot="1637910">
          <a:off x="5796236" y="75934"/>
          <a:ext cx="604039" cy="1123829"/>
        </a:xfrm>
        <a:prstGeom xmlns:a="http://schemas.openxmlformats.org/drawingml/2006/main" prst="downArrow">
          <a:avLst>
            <a:gd name="adj1" fmla="val 37839"/>
            <a:gd name="adj2" fmla="val 6357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 altLang="cs-CZ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Kliknite sem a upravte štýly predlohy textu.</a:t>
            </a:r>
          </a:p>
          <a:p>
            <a:pPr lvl="1"/>
            <a:r>
              <a:rPr lang="sk-SK" altLang="cs-CZ" smtClean="0"/>
              <a:t>Druhá úroveň</a:t>
            </a:r>
          </a:p>
          <a:p>
            <a:pPr lvl="2"/>
            <a:r>
              <a:rPr lang="sk-SK" altLang="cs-CZ" smtClean="0"/>
              <a:t>Tretia úroveň</a:t>
            </a:r>
          </a:p>
          <a:p>
            <a:pPr lvl="3"/>
            <a:r>
              <a:rPr lang="sk-SK" altLang="cs-CZ" smtClean="0"/>
              <a:t>Štvrtá úroveň</a:t>
            </a:r>
          </a:p>
          <a:p>
            <a:pPr lvl="4"/>
            <a:r>
              <a:rPr lang="sk-SK" altLang="cs-CZ" smtClean="0"/>
              <a:t>Piata úroveň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cs-CZ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EB21C0-44F5-4B39-8F80-3BC3305882F3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22866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BB6D9-C671-404E-9A18-63545117963E}" type="slidenum">
              <a:rPr lang="sk-SK" altLang="cs-CZ"/>
              <a:pPr/>
              <a:t>7</a:t>
            </a:fld>
            <a:endParaRPr lang="sk-SK" altLang="cs-CZ"/>
          </a:p>
        </p:txBody>
      </p:sp>
      <p:sp>
        <p:nvSpPr>
          <p:cNvPr id="2078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AE17F-A3BA-431E-99F3-A14ACA0B608F}" type="slidenum">
              <a:rPr lang="sk-SK" altLang="cs-CZ"/>
              <a:pPr/>
              <a:t>64</a:t>
            </a:fld>
            <a:endParaRPr lang="sk-SK" altLang="cs-CZ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A9738-057F-49CF-8A2D-D4F3A0C2381B}" type="slidenum">
              <a:rPr lang="sk-SK" altLang="cs-CZ"/>
              <a:pPr/>
              <a:t>21</a:t>
            </a:fld>
            <a:endParaRPr lang="sk-SK" altLang="cs-CZ"/>
          </a:p>
        </p:txBody>
      </p:sp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035346D-CD1D-4375-A5A2-D756AAB4015A}" type="slidenum">
              <a:rPr lang="cs-CZ" altLang="cs-CZ" sz="1200">
                <a:cs typeface="Arial" charset="0"/>
              </a:rPr>
              <a:pPr algn="r"/>
              <a:t>21</a:t>
            </a:fld>
            <a:endParaRPr lang="cs-CZ" altLang="cs-CZ" sz="1200">
              <a:cs typeface="Arial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cs-CZ" altLang="cs-CZ"/>
              <a:t>! S. pyogenes typ A-ostatní ne sterilní komplikcae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6486F-A68B-4856-A5A8-119B69B95422}" type="slidenum">
              <a:rPr lang="sk-SK" altLang="cs-CZ"/>
              <a:pPr/>
              <a:t>22</a:t>
            </a:fld>
            <a:endParaRPr lang="sk-SK" altLang="cs-CZ"/>
          </a:p>
        </p:txBody>
      </p:sp>
      <p:sp>
        <p:nvSpPr>
          <p:cNvPr id="2099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C9DCB-9D7A-428D-A959-9129119FA29F}" type="slidenum">
              <a:rPr lang="sk-SK" altLang="cs-CZ"/>
              <a:pPr/>
              <a:t>25</a:t>
            </a:fld>
            <a:endParaRPr lang="sk-SK" altLang="cs-CZ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21D38-023B-4E3C-AAEF-60AD8F1070A3}" type="slidenum">
              <a:rPr lang="sk-SK" altLang="cs-CZ"/>
              <a:pPr/>
              <a:t>26</a:t>
            </a:fld>
            <a:endParaRPr lang="sk-SK" altLang="cs-CZ"/>
          </a:p>
        </p:txBody>
      </p:sp>
      <p:sp>
        <p:nvSpPr>
          <p:cNvPr id="1843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0F29BF1-0D60-4A67-B61F-2CFB9C9CC7FE}" type="slidenum">
              <a:rPr lang="cs-CZ" altLang="cs-CZ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F47E2-E01B-4BC0-8BDE-07112E73E35F}" type="slidenum">
              <a:rPr lang="sk-SK" altLang="cs-CZ"/>
              <a:pPr/>
              <a:t>36</a:t>
            </a:fld>
            <a:endParaRPr lang="sk-SK" altLang="cs-CZ"/>
          </a:p>
        </p:txBody>
      </p:sp>
      <p:sp>
        <p:nvSpPr>
          <p:cNvPr id="1966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163F6-8595-4C51-9145-DB9818084B4C}" type="slidenum">
              <a:rPr lang="cs-CZ"/>
              <a:pPr>
                <a:defRPr/>
              </a:pPr>
              <a:t>42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17245-56B0-4938-9D0C-B1B19ED74819}" type="slidenum">
              <a:rPr lang="sk-SK" altLang="cs-CZ"/>
              <a:pPr/>
              <a:t>48</a:t>
            </a:fld>
            <a:endParaRPr lang="sk-SK" altLang="cs-CZ"/>
          </a:p>
        </p:txBody>
      </p:sp>
      <p:sp>
        <p:nvSpPr>
          <p:cNvPr id="190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41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13414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13414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3415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3415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41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1341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1341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81635B-1AA8-414A-B67E-611A0CAB9C24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134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altLang="cs-CZ" noProof="0" smtClean="0"/>
              <a:t>Kliknite sem a upravte štýl predlohy nadpisov.</a:t>
            </a: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sk-SK" altLang="cs-CZ" noProof="0" smtClean="0"/>
              <a:t>Kliknite sem a upravte štýl predlohy podnadpisov.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8BC1CD-7DEA-4009-B64A-9C85CB494038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7296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5EED8D-A178-4F84-B888-79CB9A6F974E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9499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A80D44-42CC-4E19-869B-B49BC4643B2F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9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3462B-E3C5-4D20-9867-C390C1D7E88D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673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AC3D8-29BB-422C-B728-43427275B974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8468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16631-6218-4574-8AFF-90527D321405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8078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D99A3E-6832-442F-B1DB-DC90728B6BF5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4708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91A848-167B-4F07-9935-99B591F0BDC9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5576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DFF1B0-2493-4120-BCF6-A7991E972D8E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904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C58519-9D84-4F02-A4B9-28CB9246FDAD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3145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6373A2-70DE-445E-A734-B9ABAFF48442}" type="slidenum">
              <a:rPr lang="sk-SK" altLang="cs-CZ"/>
              <a:pPr/>
              <a:t>‹#›</a:t>
            </a:fld>
            <a:endParaRPr lang="sk-SK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9896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k-SK" altLang="cs-CZ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81B8C570-A7DD-442D-870B-043A28603157}" type="slidenum">
              <a:rPr lang="sk-SK" altLang="cs-CZ"/>
              <a:pPr/>
              <a:t>‹#›</a:t>
            </a:fld>
            <a:endParaRPr lang="sk-SK" altLang="cs-CZ"/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1331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1331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solidFill>
                  <a:schemeClr val="hlink"/>
                </a:solidFill>
              </a:endParaRPr>
            </a:p>
          </p:txBody>
        </p:sp>
        <p:sp>
          <p:nvSpPr>
            <p:cNvPr id="1331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solidFill>
                  <a:schemeClr val="hlink"/>
                </a:solidFill>
              </a:endParaRPr>
            </a:p>
          </p:txBody>
        </p:sp>
        <p:sp>
          <p:nvSpPr>
            <p:cNvPr id="1331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solidFill>
                  <a:schemeClr val="accent2"/>
                </a:solidFill>
              </a:endParaRPr>
            </a:p>
          </p:txBody>
        </p:sp>
        <p:sp>
          <p:nvSpPr>
            <p:cNvPr id="1331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solidFill>
                  <a:schemeClr val="hlink"/>
                </a:solidFill>
              </a:endParaRPr>
            </a:p>
          </p:txBody>
        </p:sp>
        <p:sp>
          <p:nvSpPr>
            <p:cNvPr id="1331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1331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solidFill>
                  <a:schemeClr val="accent2"/>
                </a:solidFill>
              </a:endParaRPr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331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Kliknite sem a upravte štýl predlohy nadpisov.</a:t>
            </a:r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Kliknite sem a upravte štýly predlohy textu.</a:t>
            </a:r>
          </a:p>
          <a:p>
            <a:pPr lvl="1"/>
            <a:r>
              <a:rPr lang="sk-SK" altLang="cs-CZ" smtClean="0"/>
              <a:t>Druhá úroveň</a:t>
            </a:r>
          </a:p>
          <a:p>
            <a:pPr lvl="2"/>
            <a:r>
              <a:rPr lang="sk-SK" altLang="cs-CZ" smtClean="0"/>
              <a:t>Tretia úroveň</a:t>
            </a:r>
          </a:p>
          <a:p>
            <a:pPr lvl="3"/>
            <a:r>
              <a:rPr lang="sk-SK" altLang="cs-CZ" smtClean="0"/>
              <a:t>Štvrtá úroveň</a:t>
            </a:r>
          </a:p>
          <a:p>
            <a:pPr lvl="4"/>
            <a:r>
              <a:rPr lang="sk-SK" altLang="cs-CZ" smtClean="0"/>
              <a:t>Piata úroveň</a:t>
            </a:r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Edwin_Klebs" TargetMode="Externa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Antibiotika</a:t>
            </a:r>
            <a:r>
              <a:rPr lang="cs-CZ" altLang="cs-CZ" sz="4000" dirty="0" smtClean="0"/>
              <a:t> </a:t>
            </a:r>
            <a:br>
              <a:rPr lang="cs-CZ" altLang="cs-CZ" sz="4000" dirty="0" smtClean="0"/>
            </a:br>
            <a:r>
              <a:rPr lang="cs-CZ" altLang="cs-CZ" sz="4000" b="1" dirty="0" smtClean="0"/>
              <a:t>a komunitní infekce 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sk-SK" altLang="cs-CZ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863600" indent="-863600"/>
            <a:r>
              <a:rPr lang="cs-CZ" altLang="cs-CZ" sz="2400" dirty="0"/>
              <a:t>Vilma Marešová</a:t>
            </a:r>
          </a:p>
          <a:p>
            <a:pPr marL="863600" indent="-863600"/>
            <a:r>
              <a:rPr lang="cs-CZ" altLang="cs-CZ" sz="2400" dirty="0"/>
              <a:t>Infekční klinika UK 2.LF a IPVZ</a:t>
            </a:r>
          </a:p>
          <a:p>
            <a:pPr marL="863600" indent="-863600"/>
            <a:r>
              <a:rPr lang="cs-CZ" altLang="cs-CZ" sz="2400" dirty="0" smtClean="0"/>
              <a:t>Nemocnice </a:t>
            </a:r>
            <a:r>
              <a:rPr lang="cs-CZ" altLang="cs-CZ" sz="2400" dirty="0"/>
              <a:t>Na Bulovce, Praha 8</a:t>
            </a:r>
            <a:endParaRPr lang="sk-SK" altLang="cs-CZ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61963"/>
            <a:ext cx="8137525" cy="1036637"/>
          </a:xfrm>
        </p:spPr>
        <p:txBody>
          <a:bodyPr/>
          <a:lstStyle/>
          <a:p>
            <a:r>
              <a:rPr lang="cs-CZ" altLang="cs-CZ" sz="3600" b="1"/>
              <a:t>PŘIMĚŘENÉ POUŽITÍ ANTIBIOTIK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2385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Indikace k aplikaci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Kultivační vyšetření před léčbou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Racionální výběr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Kombinace léků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Způsob podání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981200"/>
            <a:ext cx="4033837" cy="32385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Dávkování a délka léčby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Specifická léčba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Interakce antibiotik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Rezistence ATB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chemeClr val="bg2"/>
                </a:solidFill>
              </a:rPr>
              <a:t>Individuální léčba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676400" y="5715000"/>
            <a:ext cx="6208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DOBRÁ ANTIBIOTICKÁ PRAXE</a:t>
            </a:r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4716463" y="1773238"/>
            <a:ext cx="0" cy="3505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4572000" y="2276475"/>
            <a:ext cx="0" cy="3240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Nejčastější indikace ATB                   v ambulantní praxi</a:t>
            </a:r>
            <a:endParaRPr lang="cs-CZ" altLang="cs-CZ" sz="400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816350"/>
          </a:xfrm>
        </p:spPr>
        <p:txBody>
          <a:bodyPr/>
          <a:lstStyle/>
          <a:p>
            <a:r>
              <a:rPr lang="cs-CZ" altLang="cs-CZ" dirty="0"/>
              <a:t>streptokoková angina</a:t>
            </a:r>
          </a:p>
          <a:p>
            <a:r>
              <a:rPr lang="cs-CZ" altLang="cs-CZ" b="1" dirty="0">
                <a:solidFill>
                  <a:schemeClr val="accent1"/>
                </a:solidFill>
              </a:rPr>
              <a:t>laryngitida, </a:t>
            </a:r>
            <a:r>
              <a:rPr lang="cs-CZ" altLang="cs-CZ" b="1" dirty="0" smtClean="0">
                <a:solidFill>
                  <a:schemeClr val="accent1"/>
                </a:solidFill>
              </a:rPr>
              <a:t>bronchitida – VIROVÁ E.</a:t>
            </a:r>
            <a:endParaRPr lang="cs-CZ" altLang="cs-CZ" b="1" dirty="0">
              <a:solidFill>
                <a:schemeClr val="accent1"/>
              </a:solidFill>
            </a:endParaRPr>
          </a:p>
          <a:p>
            <a:r>
              <a:rPr lang="cs-CZ" altLang="cs-CZ" dirty="0"/>
              <a:t>pneumonie, bronchopneumonie</a:t>
            </a:r>
          </a:p>
          <a:p>
            <a:r>
              <a:rPr lang="cs-CZ" altLang="cs-CZ" dirty="0"/>
              <a:t>bakteriální otitida ( ověřená )</a:t>
            </a:r>
          </a:p>
          <a:p>
            <a:r>
              <a:rPr lang="cs-CZ" altLang="cs-CZ" dirty="0"/>
              <a:t>horečnatá infekce močových cest</a:t>
            </a:r>
          </a:p>
          <a:p>
            <a:r>
              <a:rPr lang="cs-CZ" altLang="cs-CZ" dirty="0"/>
              <a:t>bakteriální zánět kůže a kožních adnex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cs-CZ" altLang="cs-CZ" sz="1400">
                <a:latin typeface="Times New Roman" pitchFamily="18" charset="0"/>
              </a:rPr>
              <a:t> </a:t>
            </a:r>
            <a:endParaRPr lang="en-CA" altLang="cs-CZ" sz="1400">
              <a:latin typeface="Times New Roman" pitchFamily="18" charset="0"/>
            </a:endParaRPr>
          </a:p>
        </p:txBody>
      </p:sp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fld id="{07284639-3EAF-482C-9F3B-CCFF0A2C3CAA}" type="slidenum">
              <a:rPr lang="en-CA" sz="1400">
                <a:latin typeface="+mn-lt"/>
              </a:rPr>
              <a:pPr algn="r" eaLnBrk="0" hangingPunct="0">
                <a:defRPr/>
              </a:pPr>
              <a:t>12</a:t>
            </a:fld>
            <a:endParaRPr lang="en-CA" sz="1400">
              <a:latin typeface="+mn-lt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cs-CZ" altLang="cs-CZ" sz="3600" b="1" dirty="0"/>
              <a:t>Respirační onemocnění u dětí</a:t>
            </a:r>
            <a:endParaRPr lang="cs-CZ" altLang="cs-CZ" sz="3600" dirty="0"/>
          </a:p>
        </p:txBody>
      </p:sp>
      <p:sp>
        <p:nvSpPr>
          <p:cNvPr id="2232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cs-CZ" altLang="cs-CZ" sz="2600" b="1" dirty="0"/>
              <a:t>Nejčastější onemocnění v ordinaci pediatra</a:t>
            </a:r>
            <a:endParaRPr lang="cs-CZ" altLang="cs-CZ" sz="2600" dirty="0"/>
          </a:p>
          <a:p>
            <a:pPr lvl="1"/>
            <a:r>
              <a:rPr lang="cs-CZ" altLang="cs-CZ" sz="2600" dirty="0"/>
              <a:t>velká část dětí prodělá 3-8 </a:t>
            </a:r>
            <a:r>
              <a:rPr lang="cs-CZ" altLang="cs-CZ" sz="2600" dirty="0" err="1"/>
              <a:t>infektů</a:t>
            </a:r>
            <a:r>
              <a:rPr lang="cs-CZ" altLang="cs-CZ" sz="2600" dirty="0"/>
              <a:t> za rok </a:t>
            </a:r>
          </a:p>
          <a:p>
            <a:pPr lvl="1"/>
            <a:r>
              <a:rPr lang="cs-CZ" altLang="cs-CZ" sz="2600" dirty="0"/>
              <a:t>cca 10-15% dětí prodělá </a:t>
            </a:r>
            <a:r>
              <a:rPr lang="cs-CZ" altLang="cs-CZ" sz="2600" dirty="0">
                <a:sym typeface="Symbol" pitchFamily="18" charset="2"/>
              </a:rPr>
              <a:t> 12 </a:t>
            </a:r>
            <a:r>
              <a:rPr lang="cs-CZ" altLang="cs-CZ" sz="2600" dirty="0" err="1">
                <a:sym typeface="Symbol" pitchFamily="18" charset="2"/>
              </a:rPr>
              <a:t>infekt</a:t>
            </a:r>
            <a:r>
              <a:rPr lang="cs-CZ" altLang="cs-CZ" sz="2600" dirty="0" err="1"/>
              <a:t>ů</a:t>
            </a:r>
            <a:r>
              <a:rPr lang="cs-CZ" altLang="cs-CZ" sz="2600" dirty="0">
                <a:sym typeface="Symbol" pitchFamily="18" charset="2"/>
              </a:rPr>
              <a:t> za rok</a:t>
            </a:r>
          </a:p>
          <a:p>
            <a:r>
              <a:rPr lang="cs-CZ" altLang="cs-CZ" sz="2600" b="1" dirty="0">
                <a:sym typeface="Symbol" pitchFamily="18" charset="2"/>
              </a:rPr>
              <a:t>Nejvyšší frekvence  p</a:t>
            </a:r>
            <a:r>
              <a:rPr lang="en-GB" altLang="cs-CZ" sz="2600" b="1" dirty="0"/>
              <a:t>ř</a:t>
            </a:r>
            <a:r>
              <a:rPr lang="cs-CZ" altLang="cs-CZ" sz="2600" b="1" dirty="0" err="1">
                <a:sym typeface="Symbol" pitchFamily="18" charset="2"/>
              </a:rPr>
              <a:t>edepisování</a:t>
            </a:r>
            <a:r>
              <a:rPr lang="cs-CZ" altLang="cs-CZ" sz="2600" b="1" dirty="0">
                <a:sym typeface="Symbol" pitchFamily="18" charset="2"/>
              </a:rPr>
              <a:t> antibiotik</a:t>
            </a:r>
            <a:r>
              <a:rPr lang="cs-CZ" altLang="cs-CZ" sz="2600" dirty="0">
                <a:sym typeface="Symbol" pitchFamily="18" charset="2"/>
              </a:rPr>
              <a:t> </a:t>
            </a:r>
          </a:p>
          <a:p>
            <a:pPr lvl="1"/>
            <a:r>
              <a:rPr lang="cs-CZ" altLang="cs-CZ" sz="2600" dirty="0">
                <a:sym typeface="Symbol" pitchFamily="18" charset="2"/>
              </a:rPr>
              <a:t>cca  60% pacient</a:t>
            </a:r>
            <a:r>
              <a:rPr lang="cs-CZ" altLang="cs-CZ" sz="2600" dirty="0"/>
              <a:t>ů</a:t>
            </a:r>
            <a:r>
              <a:rPr lang="cs-CZ" altLang="cs-CZ" sz="2600" dirty="0">
                <a:sym typeface="Symbol" pitchFamily="18" charset="2"/>
              </a:rPr>
              <a:t> s „nemocí z nachlazení“ u</a:t>
            </a:r>
            <a:r>
              <a:rPr lang="en-GB" altLang="cs-CZ" sz="2600" dirty="0"/>
              <a:t>ž</a:t>
            </a:r>
            <a:r>
              <a:rPr lang="cs-CZ" altLang="cs-CZ" sz="2600" dirty="0" err="1">
                <a:sym typeface="Symbol" pitchFamily="18" charset="2"/>
              </a:rPr>
              <a:t>ívá</a:t>
            </a:r>
            <a:r>
              <a:rPr lang="cs-CZ" altLang="cs-CZ" sz="2600" dirty="0">
                <a:sym typeface="Symbol" pitchFamily="18" charset="2"/>
              </a:rPr>
              <a:t> antibiotikum</a:t>
            </a:r>
          </a:p>
          <a:p>
            <a:r>
              <a:rPr lang="cs-CZ" altLang="cs-CZ" sz="2600" b="1" dirty="0">
                <a:sym typeface="Symbol" pitchFamily="18" charset="2"/>
              </a:rPr>
              <a:t>D</a:t>
            </a:r>
            <a:r>
              <a:rPr lang="cs-CZ" altLang="cs-CZ" sz="2600" b="1" dirty="0"/>
              <a:t>ě</a:t>
            </a:r>
            <a:r>
              <a:rPr lang="cs-CZ" altLang="cs-CZ" sz="2600" b="1" dirty="0">
                <a:sym typeface="Symbol" pitchFamily="18" charset="2"/>
              </a:rPr>
              <a:t>tská populace - významný zdroj a rezervoár rezistentních  bakterií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Respirační onemocnění u </a:t>
            </a:r>
            <a:r>
              <a:rPr lang="cs-CZ" altLang="cs-CZ" sz="3600" b="1" dirty="0" smtClean="0"/>
              <a:t>dospělých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Rizikové skupiny </a:t>
            </a:r>
          </a:p>
          <a:p>
            <a:pPr lvl="1"/>
            <a:r>
              <a:rPr lang="cs-CZ" dirty="0" smtClean="0"/>
              <a:t>Astma </a:t>
            </a:r>
            <a:r>
              <a:rPr lang="cs-CZ" dirty="0" err="1" smtClean="0"/>
              <a:t>bronchiale</a:t>
            </a:r>
            <a:endParaRPr lang="cs-CZ" dirty="0" smtClean="0"/>
          </a:p>
          <a:p>
            <a:pPr lvl="1"/>
            <a:r>
              <a:rPr lang="cs-CZ" dirty="0" smtClean="0"/>
              <a:t>CHOPN</a:t>
            </a:r>
          </a:p>
          <a:p>
            <a:pPr lvl="1"/>
            <a:r>
              <a:rPr lang="cs-CZ" dirty="0" smtClean="0"/>
              <a:t>Onemocnění srdce</a:t>
            </a:r>
          </a:p>
          <a:p>
            <a:pPr lvl="1"/>
            <a:r>
              <a:rPr lang="cs-CZ" dirty="0" smtClean="0"/>
              <a:t>Metabolické nemoci – diabetes</a:t>
            </a:r>
          </a:p>
          <a:p>
            <a:pPr lvl="1"/>
            <a:r>
              <a:rPr lang="cs-CZ" dirty="0" smtClean="0"/>
              <a:t>Kouření, etylismus</a:t>
            </a:r>
          </a:p>
          <a:p>
            <a:pPr lvl="1"/>
            <a:r>
              <a:rPr lang="cs-CZ" dirty="0" smtClean="0"/>
              <a:t>Chronické medikace, interakce s antibiotiky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7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/>
              <a:t>Nejčastější problémy                       v diagnostice a léčbě I</a:t>
            </a:r>
            <a:endParaRPr lang="sk-SK" altLang="cs-CZ" sz="3800" b="1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Diferenciální diagnostika tonzilofaryngitid, správná diagnostika a léčba</a:t>
            </a:r>
          </a:p>
          <a:p>
            <a:r>
              <a:rPr lang="cs-CZ" altLang="cs-CZ" sz="2800"/>
              <a:t>„silná“ antibiotika v léčení komunitní pneumonie (CAP-community-acquired pneumonia)</a:t>
            </a:r>
          </a:p>
          <a:p>
            <a:r>
              <a:rPr lang="cs-CZ" altLang="cs-CZ" sz="2800"/>
              <a:t>Antibiotika pro jistotu u bronchitid a laryngitid a nejlépe širokospektrá</a:t>
            </a:r>
          </a:p>
          <a:p>
            <a:r>
              <a:rPr lang="cs-CZ" altLang="cs-CZ" sz="2800"/>
              <a:t>Antibiotika u virových RTI jako „prevence“ bakteriálních komplikací</a:t>
            </a:r>
            <a:endParaRPr lang="sk-SK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Nejčastější problémy                   v diagnostice a léčbě I</a:t>
            </a:r>
            <a:endParaRPr lang="sk-SK" altLang="cs-CZ" sz="4000" b="1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Tonzilofaryngitidy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 převaha virové etiologie (70-80%</a:t>
            </a:r>
            <a:r>
              <a:rPr lang="en-US" altLang="cs-CZ">
                <a:cs typeface="Arial" charset="0"/>
              </a:rPr>
              <a:t>)</a:t>
            </a:r>
            <a:r>
              <a:rPr lang="cs-CZ" altLang="cs-CZ">
                <a:cs typeface="Arial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cs typeface="Arial" charset="0"/>
              </a:rPr>
              <a:t>Kojenci, batolata: </a:t>
            </a:r>
            <a:r>
              <a:rPr lang="cs-CZ" altLang="cs-CZ" b="1">
                <a:solidFill>
                  <a:schemeClr val="bg2"/>
                </a:solidFill>
                <a:cs typeface="Arial" charset="0"/>
              </a:rPr>
              <a:t>adenoviry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cs typeface="Arial" charset="0"/>
              </a:rPr>
              <a:t>Předškolní, školní věk: </a:t>
            </a:r>
            <a:r>
              <a:rPr lang="cs-CZ" altLang="cs-CZ" b="1" i="1">
                <a:solidFill>
                  <a:schemeClr val="bg2"/>
                </a:solidFill>
                <a:cs typeface="Arial" charset="0"/>
              </a:rPr>
              <a:t>S.pyogenes</a:t>
            </a:r>
            <a:r>
              <a:rPr lang="cs-CZ" altLang="cs-CZ" b="1">
                <a:solidFill>
                  <a:schemeClr val="bg2"/>
                </a:solidFill>
                <a:cs typeface="Arial" charset="0"/>
              </a:rPr>
              <a:t> sk. A</a:t>
            </a:r>
            <a:r>
              <a:rPr lang="cs-CZ" altLang="cs-CZ">
                <a:cs typeface="Arial" charset="0"/>
              </a:rPr>
              <a:t> – přeceňování jiných skupin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cs typeface="Arial" charset="0"/>
              </a:rPr>
              <a:t>Starší školní věk, adolescenti, mladí dospělí: </a:t>
            </a:r>
            <a:r>
              <a:rPr lang="cs-CZ" altLang="cs-CZ" b="1">
                <a:solidFill>
                  <a:schemeClr val="bg2"/>
                </a:solidFill>
                <a:cs typeface="Arial" charset="0"/>
              </a:rPr>
              <a:t>EBV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cs typeface="Arial" charset="0"/>
              </a:rPr>
              <a:t>Celý dětský věk </a:t>
            </a:r>
            <a:r>
              <a:rPr lang="cs-CZ" altLang="cs-CZ" b="1">
                <a:solidFill>
                  <a:schemeClr val="bg2"/>
                </a:solidFill>
                <a:cs typeface="Arial" charset="0"/>
              </a:rPr>
              <a:t>enteroviry</a:t>
            </a:r>
            <a:r>
              <a:rPr lang="cs-CZ" altLang="cs-CZ">
                <a:cs typeface="Arial" charset="0"/>
              </a:rPr>
              <a:t>: herpangina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cs typeface="Arial" charset="0"/>
              </a:rPr>
              <a:t>Vzácné: </a:t>
            </a:r>
            <a:r>
              <a:rPr lang="cs-CZ" altLang="cs-CZ" i="1">
                <a:cs typeface="Arial" charset="0"/>
              </a:rPr>
              <a:t>A.haemolyticum, N.gonorrhoe</a:t>
            </a:r>
            <a:r>
              <a:rPr lang="cs-CZ" altLang="cs-CZ">
                <a:cs typeface="Arial" charset="0"/>
              </a:rPr>
              <a:t>, import </a:t>
            </a:r>
            <a:r>
              <a:rPr lang="cs-CZ" altLang="cs-CZ" i="1">
                <a:cs typeface="Arial" charset="0"/>
              </a:rPr>
              <a:t>C.diphteriae</a:t>
            </a:r>
            <a:endParaRPr lang="en-US" altLang="cs-CZ" i="1">
              <a:cs typeface="Arial" charset="0"/>
            </a:endParaRPr>
          </a:p>
          <a:p>
            <a:pPr>
              <a:lnSpc>
                <a:spcPct val="90000"/>
              </a:lnSpc>
            </a:pPr>
            <a:endParaRPr lang="sk-SK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b="1"/>
              <a:t>Změny preskripčních zvyklostí</a:t>
            </a:r>
            <a:r>
              <a:rPr lang="cs-CZ" altLang="cs-CZ" sz="2800" b="1">
                <a:solidFill>
                  <a:srgbClr val="FFCC00"/>
                </a:solidFill>
                <a:latin typeface="Arial Narrow" pitchFamily="34" charset="0"/>
              </a:rPr>
              <a:t/>
            </a:r>
            <a:br>
              <a:rPr lang="cs-CZ" altLang="cs-CZ" sz="2800" b="1">
                <a:solidFill>
                  <a:srgbClr val="FFCC00"/>
                </a:solidFill>
                <a:latin typeface="Arial Narrow" pitchFamily="34" charset="0"/>
              </a:rPr>
            </a:br>
            <a:r>
              <a:rPr lang="cs-CZ" altLang="cs-CZ" sz="2400" b="1">
                <a:solidFill>
                  <a:schemeClr val="bg2"/>
                </a:solidFill>
                <a:latin typeface="Arial Narrow" pitchFamily="34" charset="0"/>
              </a:rPr>
              <a:t>10 pediatrů s opakovanou účastí v auditu</a:t>
            </a:r>
            <a:r>
              <a:rPr lang="en-US" altLang="cs-CZ" sz="2400" b="1">
                <a:solidFill>
                  <a:schemeClr val="bg2"/>
                </a:solidFill>
                <a:latin typeface="Arial Narrow" pitchFamily="34" charset="0"/>
              </a:rPr>
              <a:t> (1998 - 1999 - 2000)</a:t>
            </a:r>
            <a:endParaRPr lang="cs-CZ" altLang="cs-CZ">
              <a:solidFill>
                <a:schemeClr val="bg2"/>
              </a:solidFill>
            </a:endParaRPr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684213" y="1916113"/>
          <a:ext cx="77708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7" name="Graf" r:id="rId3" imgW="7772400" imgH="4114800" progId="MSGraph.Chart.8">
                  <p:embed followColorScheme="full"/>
                </p:oleObj>
              </mc:Choice>
              <mc:Fallback>
                <p:oleObj name="Graf" r:id="rId3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7708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akutní tonsillopharyngitis</a:t>
            </a: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762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PEN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 - penicilin, </a:t>
            </a: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AMP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 - aminopeniciliny, </a:t>
            </a: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AIN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 - co-aminopeniciliny, </a:t>
            </a: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CEF 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- cefalosporiny,                 </a:t>
            </a: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MAC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 - makrolidy,</a:t>
            </a: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 COT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 - co-trimoxazol, </a:t>
            </a:r>
            <a:r>
              <a:rPr lang="cs-CZ" altLang="cs-CZ" sz="1600" b="1">
                <a:solidFill>
                  <a:srgbClr val="FFFFFF"/>
                </a:solidFill>
                <a:latin typeface="Arial Narrow" pitchFamily="34" charset="0"/>
              </a:rPr>
              <a:t>TET</a:t>
            </a:r>
            <a:r>
              <a:rPr lang="cs-CZ" altLang="cs-CZ" sz="1600">
                <a:solidFill>
                  <a:srgbClr val="FFFFFF"/>
                </a:solidFill>
                <a:latin typeface="Arial Narrow" pitchFamily="34" charset="0"/>
              </a:rPr>
              <a:t> - tetracykliny</a:t>
            </a:r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 flipV="1">
            <a:off x="2667000" y="25146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flipH="1">
            <a:off x="5715000" y="42672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cs-CZ" smtClean="0"/>
              <a:t>Vlastimil Jindrák a spol.</a:t>
            </a:r>
            <a:endParaRPr lang="sk-SK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925"/>
            <a:ext cx="877570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Bolesti v krku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>
                <a:latin typeface="Arial Narrow" pitchFamily="34" charset="0"/>
              </a:rPr>
              <a:t>Klinika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délka onemocnění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teplota/horečka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uzliny lokálně, generalizovaně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exantém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objektivní lokální nález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zarudnutí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exsudace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folikly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latin typeface="Arial Narrow" pitchFamily="34" charset="0"/>
              </a:rPr>
              <a:t>petechie</a:t>
            </a:r>
          </a:p>
          <a:p>
            <a:pPr lvl="2">
              <a:lnSpc>
                <a:spcPct val="90000"/>
              </a:lnSpc>
            </a:pPr>
            <a:endParaRPr lang="cs-CZ" altLang="cs-CZ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cs-CZ" altLang="cs-CZ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cs-CZ" altLang="cs-CZ" sz="1400">
                <a:latin typeface="Times New Roman" pitchFamily="18" charset="0"/>
              </a:rPr>
              <a:t> </a:t>
            </a:r>
            <a:endParaRPr lang="en-CA" altLang="cs-CZ" sz="1400">
              <a:latin typeface="Times New Roman" pitchFamily="18" charset="0"/>
            </a:endParaRPr>
          </a:p>
        </p:txBody>
      </p:sp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fld id="{6CFBBBE4-8A1D-4B32-852C-48C581AF841D}" type="slidenum">
              <a:rPr lang="en-CA" sz="1400">
                <a:latin typeface="+mn-lt"/>
              </a:rPr>
              <a:pPr algn="r" eaLnBrk="0" hangingPunct="0">
                <a:defRPr/>
              </a:pPr>
              <a:t>19</a:t>
            </a:fld>
            <a:endParaRPr lang="en-CA" sz="1400">
              <a:latin typeface="+mn-lt"/>
            </a:endParaRPr>
          </a:p>
        </p:txBody>
      </p:sp>
      <p:sp>
        <p:nvSpPr>
          <p:cNvPr id="221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cs-CZ" altLang="cs-CZ" sz="3600" b="1"/>
              <a:t>Tonsillopharyngitis acuta</a:t>
            </a:r>
          </a:p>
        </p:txBody>
      </p:sp>
      <p:pic>
        <p:nvPicPr>
          <p:cNvPr id="22118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0" y="1981200"/>
            <a:ext cx="5586413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54E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</a:t>
            </a:r>
            <a:endParaRPr lang="sk-SK" altLang="cs-CZ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Zdravotníci</a:t>
            </a:r>
          </a:p>
          <a:p>
            <a:pPr lvl="1"/>
            <a:r>
              <a:rPr lang="cs-CZ" altLang="cs-CZ"/>
              <a:t> klinici, praktici, specialisté</a:t>
            </a:r>
          </a:p>
          <a:p>
            <a:pPr lvl="1"/>
            <a:r>
              <a:rPr lang="cs-CZ" altLang="cs-CZ"/>
              <a:t> mikrobiologové, imunologové, biochemici</a:t>
            </a:r>
          </a:p>
          <a:p>
            <a:pPr lvl="1"/>
            <a:r>
              <a:rPr lang="cs-CZ" altLang="cs-CZ"/>
              <a:t> laboratoře s tzv. advisoringem</a:t>
            </a:r>
          </a:p>
          <a:p>
            <a:pPr lvl="1"/>
            <a:r>
              <a:rPr lang="cs-CZ" altLang="cs-CZ"/>
              <a:t> lékárníci</a:t>
            </a:r>
          </a:p>
          <a:p>
            <a:pPr lvl="1"/>
            <a:r>
              <a:rPr lang="cs-CZ" altLang="cs-CZ"/>
              <a:t> ambulance versus nemocnice</a:t>
            </a:r>
          </a:p>
          <a:p>
            <a:r>
              <a:rPr lang="cs-CZ" altLang="cs-CZ"/>
              <a:t>Pacienti – příjemci antibiotik (ATB)</a:t>
            </a:r>
          </a:p>
          <a:p>
            <a:endParaRPr lang="sk-SK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Bolesti v krku</a:t>
            </a:r>
          </a:p>
        </p:txBody>
      </p:sp>
      <p:graphicFrame>
        <p:nvGraphicFramePr>
          <p:cNvPr id="14643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2022475"/>
          <a:ext cx="8132763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Dokument" r:id="rId3" imgW="7776453" imgH="4000464" progId="Word.Document.8">
                  <p:embed/>
                </p:oleObj>
              </mc:Choice>
              <mc:Fallback>
                <p:oleObj name="Dokument" r:id="rId3" imgW="7776453" imgH="400046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22475"/>
                        <a:ext cx="8132763" cy="418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49275"/>
            <a:ext cx="7200900" cy="719138"/>
          </a:xfrm>
        </p:spPr>
        <p:txBody>
          <a:bodyPr anchorCtr="1"/>
          <a:lstStyle/>
          <a:p>
            <a:r>
              <a:rPr lang="cs-CZ" altLang="cs-CZ" sz="3600" b="1">
                <a:latin typeface="Arial Narrow" pitchFamily="34" charset="0"/>
              </a:rPr>
              <a:t>Problémy v </a:t>
            </a:r>
            <a:r>
              <a:rPr lang="en-US" altLang="cs-CZ" sz="3600" b="1">
                <a:latin typeface="Arial Narrow" pitchFamily="34" charset="0"/>
              </a:rPr>
              <a:t>léčb</a:t>
            </a:r>
            <a:r>
              <a:rPr lang="cs-CZ" altLang="cs-CZ" sz="3600" b="1">
                <a:latin typeface="Arial Narrow" pitchFamily="34" charset="0"/>
              </a:rPr>
              <a:t>ě </a:t>
            </a:r>
            <a:r>
              <a:rPr lang="en-US" altLang="cs-CZ" sz="3600" b="1">
                <a:latin typeface="Arial Narrow" pitchFamily="34" charset="0"/>
              </a:rPr>
              <a:t>ton</a:t>
            </a:r>
            <a:r>
              <a:rPr lang="cs-CZ" altLang="cs-CZ" sz="3600" b="1">
                <a:latin typeface="Arial Narrow" pitchFamily="34" charset="0"/>
              </a:rPr>
              <a:t>z</a:t>
            </a:r>
            <a:r>
              <a:rPr lang="en-US" altLang="cs-CZ" sz="3600" b="1">
                <a:latin typeface="Arial Narrow" pitchFamily="34" charset="0"/>
              </a:rPr>
              <a:t>ilofar</a:t>
            </a:r>
            <a:r>
              <a:rPr lang="cs-CZ" altLang="cs-CZ" sz="3600" b="1">
                <a:latin typeface="Arial Narrow" pitchFamily="34" charset="0"/>
              </a:rPr>
              <a:t>y</a:t>
            </a:r>
            <a:r>
              <a:rPr lang="en-US" altLang="cs-CZ" sz="3600" b="1">
                <a:latin typeface="Arial Narrow" pitchFamily="34" charset="0"/>
              </a:rPr>
              <a:t>ngitid</a:t>
            </a:r>
            <a:r>
              <a:rPr lang="cs-CZ" altLang="cs-CZ" sz="3600" b="1">
                <a:latin typeface="Arial Narrow" pitchFamily="34" charset="0"/>
              </a:rPr>
              <a:t>y</a:t>
            </a:r>
            <a:r>
              <a:rPr lang="en-US" altLang="cs-CZ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altLang="cs-CZ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2"/>
            <a:ext cx="8064500" cy="468099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r>
              <a:rPr lang="cs-CZ" altLang="cs-CZ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Lék volby penicilin </a:t>
            </a:r>
            <a:r>
              <a:rPr lang="cs-CZ" altLang="cs-CZ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cs-CZ" alt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makrolidy</a:t>
            </a:r>
            <a:r>
              <a:rPr lang="cs-CZ" alt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pouze alternativa </a:t>
            </a:r>
            <a:endParaRPr lang="cs-CZ" altLang="cs-CZ" sz="2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r>
              <a:rPr lang="cs-CZ" alt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Nevadí </a:t>
            </a:r>
            <a:r>
              <a:rPr lang="cs-CZ" altLang="cs-CZ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oddálení terapie o 1-3 dny </a:t>
            </a:r>
            <a:r>
              <a:rPr lang="cs-CZ" altLang="cs-CZ" sz="26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</a:t>
            </a:r>
            <a:r>
              <a:rPr lang="cs-CZ" altLang="cs-CZ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prostor pro kultivaci</a:t>
            </a:r>
          </a:p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r>
              <a:rPr lang="cs-CZ" altLang="cs-CZ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Novější léčebné režimy PNC dle FD</a:t>
            </a:r>
          </a:p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r>
              <a:rPr lang="cs-CZ" alt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Prevence </a:t>
            </a:r>
            <a:r>
              <a:rPr lang="cs-CZ" altLang="cs-CZ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sterilních komplikací: </a:t>
            </a:r>
            <a:r>
              <a:rPr lang="cs-CZ" alt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ATB terapie </a:t>
            </a:r>
            <a:r>
              <a:rPr lang="cs-CZ" altLang="cs-CZ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9 dní</a:t>
            </a:r>
            <a:r>
              <a:rPr lang="cs-CZ" alt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od začátku </a:t>
            </a:r>
            <a:r>
              <a:rPr lang="cs-CZ" alt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onemocnění</a:t>
            </a:r>
          </a:p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r>
              <a:rPr lang="cs-CZ" alt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Imunita typově specifická</a:t>
            </a:r>
          </a:p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endParaRPr lang="cs-CZ" altLang="cs-CZ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Pct val="85000"/>
            </a:pPr>
            <a:r>
              <a:rPr lang="cs-CZ" alt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opakované </a:t>
            </a:r>
            <a:r>
              <a:rPr lang="cs-CZ" alt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nepřeléčovat</a:t>
            </a:r>
            <a:r>
              <a:rPr lang="cs-CZ" altLang="cs-CZ" sz="26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nosičství </a:t>
            </a:r>
            <a:r>
              <a:rPr lang="cs-CZ" altLang="cs-CZ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Str. pyogenes</a:t>
            </a:r>
          </a:p>
          <a:p>
            <a:pPr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bg2"/>
                </a:solidFill>
              </a:rPr>
              <a:t>Nevhodná antibiotika</a:t>
            </a:r>
          </a:p>
          <a:p>
            <a:pPr lvl="1" eaLnBrk="0" hangingPunct="0">
              <a:lnSpc>
                <a:spcPct val="90000"/>
              </a:lnSpc>
            </a:pPr>
            <a:r>
              <a:rPr lang="cs-CZ" altLang="cs-CZ" sz="2400" dirty="0" smtClean="0"/>
              <a:t>	- TET, COT (rezistence </a:t>
            </a:r>
            <a:r>
              <a:rPr lang="cs-CZ" altLang="cs-CZ" sz="2400" i="1" dirty="0" err="1" smtClean="0"/>
              <a:t>S.pyogenes</a:t>
            </a:r>
            <a:r>
              <a:rPr lang="cs-CZ" altLang="cs-CZ" sz="2400" dirty="0" smtClean="0"/>
              <a:t>)</a:t>
            </a:r>
          </a:p>
          <a:p>
            <a:pPr lvl="1" eaLnBrk="0" hangingPunct="0"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FF00"/>
                </a:solidFill>
              </a:rPr>
              <a:t>	</a:t>
            </a:r>
            <a:r>
              <a:rPr lang="cs-CZ" altLang="cs-CZ" sz="2400" dirty="0" smtClean="0">
                <a:solidFill>
                  <a:schemeClr val="bg2"/>
                </a:solidFill>
              </a:rPr>
              <a:t>- aminopeniciliny (obtížná </a:t>
            </a:r>
            <a:r>
              <a:rPr lang="cs-CZ" altLang="cs-CZ" sz="2400" dirty="0" err="1" smtClean="0">
                <a:solidFill>
                  <a:schemeClr val="bg2"/>
                </a:solidFill>
              </a:rPr>
              <a:t>dif</a:t>
            </a:r>
            <a:r>
              <a:rPr lang="cs-CZ" altLang="cs-CZ" sz="2400" dirty="0" smtClean="0">
                <a:solidFill>
                  <a:schemeClr val="bg2"/>
                </a:solidFill>
              </a:rPr>
              <a:t>. dg. s EBV infekcí)</a:t>
            </a:r>
          </a:p>
          <a:p>
            <a:pPr>
              <a:lnSpc>
                <a:spcPct val="80000"/>
              </a:lnSpc>
            </a:pPr>
            <a:endParaRPr lang="cs-CZ" altLang="cs-CZ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14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cs-CZ"/>
              <a:t>Zdroj: Tomáš Sechser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618A-D784-4BB4-B280-FD4F73992391}" type="slidenum">
              <a:rPr lang="sk-SK" altLang="cs-CZ"/>
              <a:pPr/>
              <a:t>22</a:t>
            </a:fld>
            <a:endParaRPr lang="sk-SK" altLang="cs-CZ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763713" y="476250"/>
            <a:ext cx="5773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FC a FD azitromycinu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0" y="1371600"/>
          <a:ext cx="9144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8" name="List" r:id="rId3" imgW="3590834" imgH="1790700" progId="Excel.Sheet.8">
                  <p:embed/>
                </p:oleObj>
              </mc:Choice>
              <mc:Fallback>
                <p:oleObj name="List" r:id="rId3" imgW="3590834" imgH="1790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0" y="1062038"/>
          <a:ext cx="9131300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2" name="List" r:id="rId3" imgW="3590834" imgH="1790700" progId="Excel.Sheet.8">
                  <p:embed/>
                </p:oleObj>
              </mc:Choice>
              <mc:Fallback>
                <p:oleObj name="List" r:id="rId3" imgW="3590834" imgH="1790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2038"/>
                        <a:ext cx="9131300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cs-CZ" altLang="cs-CZ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Alternativy léčby tonzilofaryngitid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5051425" cy="5327650"/>
          </a:xfrm>
        </p:spPr>
        <p:txBody>
          <a:bodyPr/>
          <a:lstStyle/>
          <a:p>
            <a:endParaRPr lang="cs-CZ" altLang="cs-CZ" sz="280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r>
              <a:rPr lang="cs-CZ" altLang="cs-CZ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Aminopeniciliny – nepodávat!</a:t>
            </a:r>
          </a:p>
          <a:p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Makrolidy – při přecitlivělosti</a:t>
            </a:r>
          </a:p>
          <a:p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Cefalosporiny I.generace – při přecitlivělosti (ne při anafylaxi)</a:t>
            </a:r>
          </a:p>
          <a:p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Cefalosporiny II. generace - </a:t>
            </a:r>
            <a:r>
              <a:rPr lang="cs-CZ" altLang="cs-CZ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neodůvodněné</a:t>
            </a:r>
          </a:p>
          <a:p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Linkosamidy – těžký průběh</a:t>
            </a:r>
          </a:p>
          <a:p>
            <a:r>
              <a:rPr lang="cs-CZ" alt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Cotrimoxazol – rezistence</a:t>
            </a:r>
          </a:p>
          <a:p>
            <a:r>
              <a:rPr lang="cs-CZ" alt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Doxycyklin - rezistence</a:t>
            </a:r>
          </a:p>
        </p:txBody>
      </p:sp>
      <p:pic>
        <p:nvPicPr>
          <p:cNvPr id="17203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196975"/>
            <a:ext cx="3200400" cy="5443538"/>
          </a:xfrm>
          <a:ln w="936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31188" cy="13731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„Stará antibiotika“ ► Nové použití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37766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 err="1">
                <a:latin typeface="Arial Narrow" pitchFamily="34" charset="0"/>
              </a:rPr>
              <a:t>Phenoxymethylpenicilin</a:t>
            </a:r>
            <a:r>
              <a:rPr lang="cs-CZ" altLang="cs-CZ" dirty="0">
                <a:latin typeface="Arial Narrow" pitchFamily="34" charset="0"/>
              </a:rPr>
              <a:t> </a:t>
            </a:r>
            <a:r>
              <a:rPr lang="cs-CZ" altLang="cs-CZ" b="1" dirty="0">
                <a:solidFill>
                  <a:schemeClr val="hlink"/>
                </a:solidFill>
                <a:latin typeface="Arial Narrow" pitchFamily="34" charset="0"/>
              </a:rPr>
              <a:t>PENICILIN V</a:t>
            </a:r>
            <a:r>
              <a:rPr lang="cs-CZ" altLang="cs-CZ" dirty="0">
                <a:solidFill>
                  <a:schemeClr val="hlink"/>
                </a:solidFill>
                <a:latin typeface="Arial Narrow" pitchFamily="34" charset="0"/>
              </a:rPr>
              <a:t>   lék</a:t>
            </a:r>
            <a:r>
              <a:rPr lang="cs-CZ" altLang="cs-CZ" dirty="0">
                <a:solidFill>
                  <a:srgbClr val="66CCFF"/>
                </a:solidFill>
                <a:latin typeface="Arial Narrow" pitchFamily="34" charset="0"/>
              </a:rPr>
              <a:t> </a:t>
            </a:r>
            <a:r>
              <a:rPr lang="cs-CZ" altLang="cs-CZ" dirty="0">
                <a:solidFill>
                  <a:schemeClr val="hlink"/>
                </a:solidFill>
                <a:latin typeface="Arial Narrow" pitchFamily="34" charset="0"/>
              </a:rPr>
              <a:t>volby</a:t>
            </a:r>
            <a:r>
              <a:rPr lang="cs-CZ" altLang="cs-CZ" dirty="0">
                <a:latin typeface="Arial Narrow" pitchFamily="34" charset="0"/>
              </a:rPr>
              <a:t> pro </a:t>
            </a:r>
          </a:p>
          <a:p>
            <a:pPr marL="741363" lvl="1" indent="-284163" defTabSz="44926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 err="1">
                <a:latin typeface="Arial Narrow" pitchFamily="34" charset="0"/>
              </a:rPr>
              <a:t>bakteriálni</a:t>
            </a:r>
            <a:r>
              <a:rPr lang="cs-CZ" altLang="cs-CZ" sz="2400" dirty="0">
                <a:latin typeface="Arial Narrow" pitchFamily="34" charset="0"/>
              </a:rPr>
              <a:t> </a:t>
            </a:r>
            <a:r>
              <a:rPr lang="cs-CZ" altLang="cs-CZ" sz="2400" dirty="0" err="1">
                <a:latin typeface="Arial Narrow" pitchFamily="34" charset="0"/>
              </a:rPr>
              <a:t>tonzilofaryngitidu</a:t>
            </a:r>
            <a:r>
              <a:rPr lang="cs-CZ" altLang="cs-CZ" sz="2400" dirty="0">
                <a:latin typeface="Arial Narrow" pitchFamily="34" charset="0"/>
              </a:rPr>
              <a:t> v novém dávkování dle PK a PD</a:t>
            </a:r>
          </a:p>
          <a:p>
            <a:pPr marL="741363" lvl="1" indent="-284163" defTabSz="44926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Arial Narrow" pitchFamily="34" charset="0"/>
              </a:rPr>
              <a:t>ECM (LB) u dětí</a:t>
            </a:r>
          </a:p>
          <a:p>
            <a:pPr marL="341313" indent="-341313" defTabSz="449263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Arial Narrow" pitchFamily="34" charset="0"/>
              </a:rPr>
              <a:t>Dávkování</a:t>
            </a:r>
          </a:p>
          <a:p>
            <a:pPr marL="741363" lvl="1" indent="-284163" defTabSz="44926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Arial Narrow" pitchFamily="34" charset="0"/>
              </a:rPr>
              <a:t>Dospělí 500 -750 mg každých 8 h, </a:t>
            </a:r>
          </a:p>
          <a:p>
            <a:pPr marL="741363" lvl="1" indent="-284163" defTabSz="44926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Arial Narrow" pitchFamily="34" charset="0"/>
              </a:rPr>
              <a:t>děti do 6 let </a:t>
            </a:r>
            <a:r>
              <a:rPr lang="cs-CZ" altLang="cs-CZ" sz="2400" dirty="0" smtClean="0">
                <a:latin typeface="Arial Narrow" pitchFamily="34" charset="0"/>
              </a:rPr>
              <a:t>250 mg </a:t>
            </a:r>
            <a:r>
              <a:rPr lang="cs-CZ" altLang="cs-CZ" sz="2400" dirty="0">
                <a:latin typeface="Arial Narrow" pitchFamily="34" charset="0"/>
              </a:rPr>
              <a:t>každých 8 hodin</a:t>
            </a:r>
          </a:p>
          <a:p>
            <a:pPr marL="341313" indent="-341313" defTabSz="449263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i="1" dirty="0">
                <a:latin typeface="Arial Narrow" pitchFamily="34" charset="0"/>
              </a:rPr>
              <a:t>Pozn.: není vhodný k léčení pneumonie</a:t>
            </a:r>
          </a:p>
          <a:p>
            <a:pPr marL="341313" indent="-341313" defTabSz="449263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>
                <a:solidFill>
                  <a:schemeClr val="hlink"/>
                </a:solidFill>
                <a:latin typeface="Arial Narrow" pitchFamily="34" charset="0"/>
              </a:rPr>
              <a:t>Nejčastější chyba: </a:t>
            </a:r>
            <a:r>
              <a:rPr lang="cs-CZ" altLang="cs-CZ" sz="2400" b="1" dirty="0" err="1">
                <a:solidFill>
                  <a:schemeClr val="hlink"/>
                </a:solidFill>
                <a:latin typeface="Arial Narrow" pitchFamily="34" charset="0"/>
              </a:rPr>
              <a:t>poddávkování</a:t>
            </a:r>
            <a:endParaRPr lang="cs-CZ" altLang="cs-CZ" sz="2400" b="1" dirty="0">
              <a:solidFill>
                <a:schemeClr val="hlin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3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1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720725"/>
          </a:xfrm>
        </p:spPr>
        <p:txBody>
          <a:bodyPr/>
          <a:lstStyle/>
          <a:p>
            <a:r>
              <a:rPr lang="cs-CZ" altLang="cs-CZ" sz="3200" b="1"/>
              <a:t>Nejčastější problémy v diagnostice a léčbě II</a:t>
            </a:r>
            <a:r>
              <a:rPr lang="cs-CZ" altLang="cs-CZ" sz="3600" b="1"/>
              <a:t>  </a:t>
            </a:r>
            <a:r>
              <a:rPr lang="cs-CZ" altLang="cs-CZ" sz="4000" b="1">
                <a:latin typeface="Arial Narrow" pitchFamily="34" charset="0"/>
              </a:rPr>
              <a:t> 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chemeClr val="bg2"/>
                </a:solidFill>
              </a:rPr>
              <a:t>Laryngitis, tracheitis, bronchitis acuta</a:t>
            </a:r>
            <a:endParaRPr lang="cs-CZ" altLang="cs-CZ" sz="2800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Převážně </a:t>
            </a:r>
            <a:r>
              <a:rPr lang="cs-CZ" altLang="cs-CZ" sz="2400" b="1" dirty="0">
                <a:solidFill>
                  <a:schemeClr val="bg2"/>
                </a:solidFill>
              </a:rPr>
              <a:t>virové etiologie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 dirty="0">
                <a:solidFill>
                  <a:schemeClr val="bg2"/>
                </a:solidFill>
              </a:rPr>
              <a:t>Zbytečné odběry T+N</a:t>
            </a:r>
            <a:r>
              <a:rPr lang="cs-CZ" altLang="cs-CZ" sz="2400" dirty="0"/>
              <a:t> – jsou bez vztahu k etiologii onemocnění </a:t>
            </a:r>
            <a:r>
              <a:rPr lang="cs-CZ" altLang="cs-CZ" sz="2400" dirty="0">
                <a:sym typeface="Symbol" pitchFamily="18" charset="2"/>
              </a:rPr>
              <a:t> to platí i pro pneumonie</a:t>
            </a:r>
            <a:endParaRPr lang="cs-CZ" altLang="cs-CZ" sz="2400" dirty="0"/>
          </a:p>
          <a:p>
            <a:pPr lvl="1">
              <a:lnSpc>
                <a:spcPct val="90000"/>
              </a:lnSpc>
            </a:pPr>
            <a:r>
              <a:rPr lang="cs-CZ" altLang="cs-CZ" sz="2400" b="1" dirty="0">
                <a:solidFill>
                  <a:schemeClr val="bg2"/>
                </a:solidFill>
              </a:rPr>
              <a:t>ATB neúčelná</a:t>
            </a:r>
            <a:r>
              <a:rPr lang="cs-CZ" altLang="cs-CZ" sz="2400" dirty="0">
                <a:solidFill>
                  <a:schemeClr val="bg2"/>
                </a:solidFill>
              </a:rPr>
              <a:t>, nezabrání bakteriální komplikaci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>
                <a:solidFill>
                  <a:schemeClr val="bg2"/>
                </a:solidFill>
              </a:rPr>
              <a:t>většinou navíc podávána širokospektrá ATB !!!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dlouhotrvající kašel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astma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pertuse </a:t>
            </a:r>
            <a:r>
              <a:rPr lang="cs-CZ" altLang="cs-CZ" sz="2000" dirty="0" smtClean="0"/>
              <a:t>dětí i dospělých</a:t>
            </a:r>
            <a:endParaRPr lang="cs-CZ" altLang="cs-CZ" sz="2000" dirty="0"/>
          </a:p>
          <a:p>
            <a:pPr lvl="2"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806450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19250" y="333375"/>
            <a:ext cx="706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cs-CZ" altLang="cs-CZ" b="1">
                <a:solidFill>
                  <a:schemeClr val="hlink"/>
                </a:solidFill>
              </a:rPr>
              <a:t>Horní cesty dýchací (aspirát z ucha, hnis z oka, punktát z dutin)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altLang="cs-CZ" smtClean="0"/>
              <a:t>Žemličková, Urbášková</a:t>
            </a:r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540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609600"/>
            <a:ext cx="8278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Trendy ve spotřebě antibiotik v ČR</a:t>
            </a:r>
            <a:endParaRPr lang="cs-CZ" altLang="cs-CZ" sz="3200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776288" y="1870075"/>
          <a:ext cx="746125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9" name="Graf" r:id="rId3" imgW="7458166" imgH="4086134" progId="MSGraph.Chart.8">
                  <p:embed followColorScheme="full"/>
                </p:oleObj>
              </mc:Choice>
              <mc:Fallback>
                <p:oleObj name="Graf" r:id="rId3" imgW="7458166" imgH="408613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870075"/>
                        <a:ext cx="7461250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1400">
                <a:solidFill>
                  <a:srgbClr val="FFFFFF"/>
                </a:solidFill>
                <a:latin typeface="Arial Narrow" pitchFamily="34" charset="0"/>
              </a:rPr>
              <a:t>Data: </a:t>
            </a:r>
            <a:r>
              <a:rPr lang="cs-CZ" altLang="cs-CZ" sz="1400" b="1">
                <a:solidFill>
                  <a:srgbClr val="FFFFFF"/>
                </a:solidFill>
                <a:latin typeface="Arial Narrow" pitchFamily="34" charset="0"/>
              </a:rPr>
              <a:t>Státní  ústav pro kontrolu léčiv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838200" y="1660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14 </a:t>
            </a: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DDD/1000/den </a:t>
            </a:r>
            <a:r>
              <a:rPr lang="cs-CZ" altLang="cs-CZ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(1989)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105400" y="1676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20</a:t>
            </a:r>
            <a:r>
              <a:rPr lang="cs-CZ" altLang="cs-CZ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DDD/1000/den  </a:t>
            </a:r>
            <a:r>
              <a:rPr lang="cs-CZ" altLang="cs-CZ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(1999)</a:t>
            </a:r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0" y="1905000"/>
            <a:ext cx="1905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Infekce dolních cest dýchacích</a:t>
            </a:r>
            <a:r>
              <a:rPr lang="cs-CZ" altLang="cs-CZ"/>
              <a:t>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114800"/>
          </a:xfrm>
        </p:spPr>
        <p:txBody>
          <a:bodyPr/>
          <a:lstStyle/>
          <a:p>
            <a:endParaRPr lang="cs-CZ" altLang="cs-CZ" sz="2800" dirty="0">
              <a:latin typeface="Arial Narrow" pitchFamily="34" charset="0"/>
            </a:endParaRPr>
          </a:p>
          <a:p>
            <a:r>
              <a:rPr lang="cs-CZ" altLang="cs-CZ" sz="2800" dirty="0"/>
              <a:t>bronchitis acuta &gt; 95% virová etiologie u dětí</a:t>
            </a:r>
          </a:p>
          <a:p>
            <a:r>
              <a:rPr lang="cs-CZ" altLang="cs-CZ" sz="2800" dirty="0" err="1"/>
              <a:t>bronchiolitis</a:t>
            </a:r>
            <a:r>
              <a:rPr lang="cs-CZ" altLang="cs-CZ" sz="2800" dirty="0"/>
              <a:t> acuta u kojenců (RSV)</a:t>
            </a:r>
          </a:p>
          <a:p>
            <a:endParaRPr lang="cs-CZ" altLang="cs-CZ" sz="2800" dirty="0"/>
          </a:p>
          <a:p>
            <a:r>
              <a:rPr lang="cs-CZ" altLang="cs-CZ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pneumonie</a:t>
            </a:r>
            <a:r>
              <a:rPr lang="cs-CZ" altLang="cs-CZ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bronchopneumonie, atypické pneumonie</a:t>
            </a:r>
            <a:endParaRPr lang="cs-CZ" altLang="cs-CZ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Nejčastější problémy                   v diagnostice a léčbě III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19 </a:t>
            </a:r>
            <a:r>
              <a:rPr lang="cs-CZ" altLang="cs-CZ" sz="2400" dirty="0"/>
              <a:t>r. muž odeslán k přijetí v sobotu jako febrilní stav, třesavka, k vyloučení neuroinfekce, 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Obj</a:t>
            </a:r>
            <a:r>
              <a:rPr lang="cs-CZ" altLang="cs-CZ" sz="2400" dirty="0"/>
              <a:t>. krátký kašel, poslechový nález, vysoké zánětlivé parametry, na </a:t>
            </a:r>
            <a:r>
              <a:rPr lang="cs-CZ" altLang="cs-CZ" sz="2400" dirty="0" err="1"/>
              <a:t>rtg</a:t>
            </a:r>
            <a:r>
              <a:rPr lang="cs-CZ" altLang="cs-CZ" sz="2400" dirty="0"/>
              <a:t> lobární pneumonie, odebrána hemokultura, konzilium pneumologické, doporučen </a:t>
            </a:r>
            <a:r>
              <a:rPr lang="cs-CZ" altLang="cs-CZ" sz="2400" dirty="0" err="1">
                <a:solidFill>
                  <a:schemeClr val="bg2"/>
                </a:solidFill>
              </a:rPr>
              <a:t>ciprofloxacin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i.v</a:t>
            </a:r>
            <a:r>
              <a:rPr lang="cs-CZ" altLang="cs-CZ" sz="2400" dirty="0"/>
              <a:t>., za 24 h. pokles T na 38 st, oslabené až vymizelé dýchání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 pondělí (za 48h) z hemokultury </a:t>
            </a:r>
            <a:r>
              <a:rPr lang="cs-CZ" altLang="cs-CZ" sz="2400" i="1" dirty="0" err="1">
                <a:solidFill>
                  <a:schemeClr val="bg2"/>
                </a:solidFill>
              </a:rPr>
              <a:t>S.pneumoniae</a:t>
            </a:r>
            <a:r>
              <a:rPr lang="cs-CZ" altLang="cs-CZ" sz="2400" i="1" dirty="0"/>
              <a:t>, </a:t>
            </a:r>
            <a:r>
              <a:rPr lang="cs-CZ" altLang="cs-CZ" sz="2400" dirty="0"/>
              <a:t>změna na </a:t>
            </a:r>
            <a:r>
              <a:rPr lang="cs-CZ" altLang="cs-CZ" sz="2400" dirty="0" err="1"/>
              <a:t>kryst</a:t>
            </a:r>
            <a:r>
              <a:rPr lang="cs-CZ" altLang="cs-CZ" sz="2400" dirty="0"/>
              <a:t>. PNC G 2O </a:t>
            </a:r>
            <a:r>
              <a:rPr lang="cs-CZ" altLang="cs-CZ" sz="2400" dirty="0" err="1"/>
              <a:t>mil.UI</a:t>
            </a:r>
            <a:r>
              <a:rPr lang="cs-CZ" altLang="cs-CZ" sz="2400" dirty="0"/>
              <a:t>/den ve 4.d., teploty do 38 </a:t>
            </a:r>
            <a:r>
              <a:rPr lang="en-US" altLang="cs-CZ" sz="2400" dirty="0">
                <a:cs typeface="Arial" charset="0"/>
              </a:rPr>
              <a:t>º</a:t>
            </a:r>
            <a:r>
              <a:rPr lang="cs-CZ" altLang="cs-CZ" sz="2400" dirty="0">
                <a:cs typeface="Arial" charset="0"/>
              </a:rPr>
              <a:t>C</a:t>
            </a:r>
            <a:r>
              <a:rPr lang="cs-CZ" altLang="cs-CZ" sz="24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Služba pro vzestup T na 38,5 opak. RTG a změnila po 24 h léčbu na cefotaxim 3x2g, další den MIC ATB a návrat na krystalický PNC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639887"/>
          </a:xfrm>
        </p:spPr>
        <p:txBody>
          <a:bodyPr/>
          <a:lstStyle/>
          <a:p>
            <a:r>
              <a:rPr lang="cs-CZ" altLang="cs-CZ" sz="3600" b="1">
                <a:latin typeface="Arial Narrow" pitchFamily="34" charset="0"/>
              </a:rPr>
              <a:t>Pneumokoková pneumonie I</a:t>
            </a:r>
            <a:r>
              <a:rPr lang="cs-CZ" altLang="cs-CZ" sz="3600">
                <a:solidFill>
                  <a:srgbClr val="FF9900"/>
                </a:solidFill>
                <a:latin typeface="Arial Narrow" pitchFamily="34" charset="0"/>
              </a:rPr>
              <a:t>.</a:t>
            </a:r>
            <a:endParaRPr lang="cs-CZ" altLang="cs-CZ" sz="3600">
              <a:latin typeface="Arial Narrow" pitchFamily="34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cs-CZ"/>
          </a:p>
        </p:txBody>
      </p:sp>
      <p:pic>
        <p:nvPicPr>
          <p:cNvPr id="153604" name="Picture 4" descr="rtg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33571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352550"/>
          </a:xfrm>
        </p:spPr>
        <p:txBody>
          <a:bodyPr/>
          <a:lstStyle/>
          <a:p>
            <a:r>
              <a:rPr lang="cs-CZ" altLang="cs-CZ" sz="3600" b="1">
                <a:latin typeface="Arial Narrow" pitchFamily="34" charset="0"/>
              </a:rPr>
              <a:t>Pneumokoková pneumonie II.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54628" name="Picture 4" descr="rtg 2 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19283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latin typeface="Arial Narrow" pitchFamily="34" charset="0"/>
              </a:rPr>
              <a:t>Pneumokoková pneumonie III.</a:t>
            </a:r>
          </a:p>
        </p:txBody>
      </p:sp>
      <p:pic>
        <p:nvPicPr>
          <p:cNvPr id="155651" name="Picture 3" descr="rtg 3 burg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6119812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Komunitní pneumonie (CAP)</a:t>
            </a:r>
          </a:p>
        </p:txBody>
      </p:sp>
      <p:graphicFrame>
        <p:nvGraphicFramePr>
          <p:cNvPr id="17817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50825" y="1887538"/>
          <a:ext cx="8497888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9" name="Graf" r:id="rId3" imgW="9534434" imgH="4962434" progId="Excel.Chart.8">
                  <p:embed/>
                </p:oleObj>
              </mc:Choice>
              <mc:Fallback>
                <p:oleObj name="Graf" r:id="rId3" imgW="9534434" imgH="496243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7538"/>
                        <a:ext cx="8497888" cy="44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31188" cy="13731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altLang="cs-CZ"/>
              <a:t>„</a:t>
            </a:r>
            <a:r>
              <a:rPr lang="sk-SK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Stará antibiotika</a:t>
            </a:r>
            <a:r>
              <a:rPr lang="sk-SK" altLang="cs-CZ"/>
              <a:t>“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00808"/>
            <a:ext cx="7543800" cy="468052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b="1" dirty="0">
                <a:solidFill>
                  <a:schemeClr val="hlink"/>
                </a:solidFill>
                <a:latin typeface="Arial Narrow" pitchFamily="34" charset="0"/>
              </a:rPr>
              <a:t>Amoxicilin</a:t>
            </a:r>
            <a:r>
              <a:rPr lang="cs-CZ" altLang="cs-CZ" sz="2800" dirty="0">
                <a:latin typeface="Arial Narrow" pitchFamily="34" charset="0"/>
              </a:rPr>
              <a:t> lék volby </a:t>
            </a:r>
            <a:r>
              <a:rPr lang="cs-CZ" altLang="cs-CZ" sz="2400" dirty="0">
                <a:latin typeface="Arial Narrow" pitchFamily="34" charset="0"/>
              </a:rPr>
              <a:t>(nejčastější agens </a:t>
            </a:r>
            <a:r>
              <a:rPr lang="cs-CZ" altLang="cs-CZ" sz="2400" i="1" dirty="0" err="1">
                <a:latin typeface="Arial Narrow" pitchFamily="34" charset="0"/>
              </a:rPr>
              <a:t>S.pneumoniae</a:t>
            </a:r>
            <a:r>
              <a:rPr lang="cs-CZ" altLang="cs-CZ" sz="2400" dirty="0">
                <a:latin typeface="Arial Narrow" pitchFamily="34" charset="0"/>
              </a:rPr>
              <a:t> a </a:t>
            </a:r>
            <a:r>
              <a:rPr lang="cs-CZ" altLang="cs-CZ" sz="2400" i="1" dirty="0" err="1">
                <a:latin typeface="Arial Narrow" pitchFamily="34" charset="0"/>
              </a:rPr>
              <a:t>H.influenzae</a:t>
            </a:r>
            <a:r>
              <a:rPr lang="cs-CZ" altLang="cs-CZ" sz="2400" dirty="0">
                <a:latin typeface="Arial Narrow" pitchFamily="34" charset="0"/>
              </a:rPr>
              <a:t>)</a:t>
            </a:r>
          </a:p>
          <a:p>
            <a:pPr marL="741363" lvl="1" indent="-28416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Arial Narrow" pitchFamily="34" charset="0"/>
              </a:rPr>
              <a:t>u bakteriálních zánětů středouší, </a:t>
            </a:r>
          </a:p>
          <a:p>
            <a:pPr marL="741363" lvl="1" indent="-28416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Arial Narrow" pitchFamily="34" charset="0"/>
              </a:rPr>
              <a:t>dutin </a:t>
            </a:r>
          </a:p>
          <a:p>
            <a:pPr marL="741363" lvl="1" indent="-28416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Arial Narrow" pitchFamily="34" charset="0"/>
              </a:rPr>
              <a:t>AECB</a:t>
            </a:r>
          </a:p>
          <a:p>
            <a:pPr marL="741363" lvl="1" indent="-28416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>
                <a:solidFill>
                  <a:schemeClr val="bg2"/>
                </a:solidFill>
                <a:latin typeface="Arial Narrow" pitchFamily="34" charset="0"/>
              </a:rPr>
              <a:t>Pneumonie</a:t>
            </a:r>
          </a:p>
          <a:p>
            <a:pPr lvl="2" defTabSz="449263">
              <a:lnSpc>
                <a:spcPct val="80000"/>
              </a:lnSpc>
              <a:spcBef>
                <a:spcPts val="5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latin typeface="Arial Narrow" pitchFamily="34" charset="0"/>
              </a:rPr>
              <a:t>Alternativa ECM, </a:t>
            </a:r>
            <a:r>
              <a:rPr lang="cs-CZ" altLang="cs-CZ" sz="2000" dirty="0" err="1">
                <a:latin typeface="Arial Narrow" pitchFamily="34" charset="0"/>
              </a:rPr>
              <a:t>helicobacterióza</a:t>
            </a:r>
            <a:endParaRPr lang="cs-CZ" altLang="cs-CZ" sz="2000" dirty="0">
              <a:latin typeface="Arial Narrow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latin typeface="Arial Narrow" pitchFamily="34" charset="0"/>
              </a:rPr>
              <a:t>Dávkování: </a:t>
            </a:r>
          </a:p>
          <a:p>
            <a:pPr marL="741363" lvl="1" indent="-28416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>
                <a:solidFill>
                  <a:schemeClr val="bg2"/>
                </a:solidFill>
                <a:latin typeface="Arial Narrow" pitchFamily="34" charset="0"/>
              </a:rPr>
              <a:t>Děti 50 -90mg/kg/den ve 3 d</a:t>
            </a:r>
            <a:r>
              <a:rPr lang="cs-CZ" altLang="cs-CZ" sz="2400" dirty="0">
                <a:solidFill>
                  <a:schemeClr val="bg2"/>
                </a:solidFill>
                <a:latin typeface="Arial Narrow" pitchFamily="34" charset="0"/>
              </a:rPr>
              <a:t>.</a:t>
            </a:r>
          </a:p>
          <a:p>
            <a:pPr marL="741363" lvl="1" indent="-28416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 smtClean="0">
                <a:solidFill>
                  <a:schemeClr val="bg2"/>
                </a:solidFill>
                <a:latin typeface="Arial Narrow" pitchFamily="34" charset="0"/>
              </a:rPr>
              <a:t>Děti na 40 kg hmotnosti a dospělí</a:t>
            </a:r>
            <a:r>
              <a:rPr lang="cs-CZ" altLang="cs-CZ" sz="2400" b="1" dirty="0" smtClean="0">
                <a:solidFill>
                  <a:srgbClr val="66CCFF"/>
                </a:solidFill>
                <a:latin typeface="Arial Narrow" pitchFamily="34" charset="0"/>
              </a:rPr>
              <a:t> </a:t>
            </a:r>
            <a:r>
              <a:rPr lang="cs-CZ" altLang="cs-CZ" sz="2400" b="1" dirty="0">
                <a:solidFill>
                  <a:schemeClr val="bg2"/>
                </a:solidFill>
                <a:latin typeface="Arial Narrow" pitchFamily="34" charset="0"/>
              </a:rPr>
              <a:t>1 – 1,5g každých 8 hodin  </a:t>
            </a:r>
            <a:r>
              <a:rPr lang="cs-CZ" altLang="cs-CZ" sz="2400" b="1" dirty="0">
                <a:solidFill>
                  <a:srgbClr val="66CCFF"/>
                </a:solidFill>
                <a:latin typeface="Arial Narrow" pitchFamily="34" charset="0"/>
              </a:rPr>
              <a:t>                                 </a:t>
            </a:r>
            <a:r>
              <a:rPr lang="cs-CZ" altLang="cs-CZ" sz="2400" b="1" dirty="0" smtClean="0">
                <a:solidFill>
                  <a:srgbClr val="66CCFF"/>
                </a:solidFill>
                <a:latin typeface="Arial Narrow" pitchFamily="34" charset="0"/>
              </a:rPr>
              <a:t>                                                </a:t>
            </a:r>
            <a:r>
              <a:rPr lang="cs-CZ" altLang="cs-CZ" sz="2400" b="1" dirty="0">
                <a:solidFill>
                  <a:srgbClr val="66CCFF"/>
                </a:solidFill>
                <a:latin typeface="Arial Narrow" pitchFamily="34" charset="0"/>
              </a:rPr>
              <a:t>!!! Důležité zejména u otitid a pneumonie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>
                <a:solidFill>
                  <a:schemeClr val="bg2"/>
                </a:solidFill>
                <a:latin typeface="Arial Narrow" pitchFamily="34" charset="0"/>
              </a:rPr>
              <a:t>Nejčastější chyba: </a:t>
            </a:r>
            <a:r>
              <a:rPr lang="cs-CZ" altLang="cs-CZ" sz="2000" dirty="0" err="1">
                <a:solidFill>
                  <a:schemeClr val="bg2"/>
                </a:solidFill>
                <a:latin typeface="Arial Narrow" pitchFamily="34" charset="0"/>
              </a:rPr>
              <a:t>poddávkování</a:t>
            </a:r>
            <a:r>
              <a:rPr lang="cs-CZ" altLang="cs-CZ" sz="2000" dirty="0">
                <a:solidFill>
                  <a:schemeClr val="bg2"/>
                </a:solidFill>
                <a:latin typeface="Arial Narrow" pitchFamily="34" charset="0"/>
              </a:rPr>
              <a:t>!! Podáváním co-</a:t>
            </a:r>
            <a:r>
              <a:rPr lang="cs-CZ" altLang="cs-CZ" sz="2000" dirty="0" err="1">
                <a:solidFill>
                  <a:schemeClr val="bg2"/>
                </a:solidFill>
                <a:latin typeface="Arial Narrow" pitchFamily="34" charset="0"/>
              </a:rPr>
              <a:t>amoxiklavu</a:t>
            </a:r>
            <a:endParaRPr lang="cs-CZ" altLang="cs-CZ" sz="200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09600" y="549275"/>
            <a:ext cx="7772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Rozdíly v SPC generických přípravků</a:t>
            </a:r>
            <a:b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indikace perorálního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amoxicilinu v 90. letech</a:t>
            </a:r>
            <a:endParaRPr lang="cs-CZ" altLang="cs-CZ" sz="2800" dirty="0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685800" y="1628775"/>
            <a:ext cx="77724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indikace</a:t>
            </a:r>
            <a:r>
              <a:rPr lang="cs-CZ" altLang="cs-CZ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           </a:t>
            </a:r>
            <a:r>
              <a:rPr lang="cs-CZ" alt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AMO-1     AMO-2     AMO-3    AMO-4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cs-CZ" altLang="cs-CZ" sz="20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respirační infekce</a:t>
            </a:r>
            <a:r>
              <a:rPr lang="cs-CZ" alt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ano	ano	ano	ano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infekce žlučových cest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	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ano	ano	ano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ne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infekce H.pylori</a:t>
            </a:r>
            <a:r>
              <a:rPr lang="cs-CZ" alt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ano	ano	ano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ne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tyfus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			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ano	ano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ne	ne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purulentní meningitis</a:t>
            </a:r>
            <a:r>
              <a:rPr lang="cs-CZ" altLang="cs-CZ" sz="240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ano	ano</a:t>
            </a:r>
            <a:r>
              <a:rPr lang="cs-CZ" alt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ne	ne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peritonitis</a:t>
            </a:r>
            <a:r>
              <a:rPr lang="cs-CZ" altLang="cs-CZ" sz="24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	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ano	ano</a:t>
            </a:r>
            <a:r>
              <a:rPr lang="cs-CZ" alt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altLang="cs-CZ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ne	ne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 flipV="1">
            <a:off x="685800" y="2349500"/>
            <a:ext cx="7199313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 flipV="1">
            <a:off x="762000" y="5157788"/>
            <a:ext cx="7123113" cy="238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85800" y="5476875"/>
            <a:ext cx="791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1600" b="1">
                <a:latin typeface="Arial Narrow" pitchFamily="34" charset="0"/>
              </a:rPr>
              <a:t>AMO-1 </a:t>
            </a:r>
            <a:r>
              <a:rPr lang="cs-CZ" altLang="cs-CZ" sz="1600">
                <a:latin typeface="Arial Narrow" pitchFamily="34" charset="0"/>
              </a:rPr>
              <a:t>Amoxicillin (SR),</a:t>
            </a:r>
            <a:r>
              <a:rPr lang="cs-CZ" altLang="cs-CZ" sz="1600" b="1">
                <a:latin typeface="Arial Narrow" pitchFamily="34" charset="0"/>
              </a:rPr>
              <a:t> AMO-2 </a:t>
            </a:r>
            <a:r>
              <a:rPr lang="cs-CZ" altLang="cs-CZ" sz="1600">
                <a:latin typeface="Arial Narrow" pitchFamily="34" charset="0"/>
              </a:rPr>
              <a:t>Amoxihexal (SRN),</a:t>
            </a:r>
            <a:r>
              <a:rPr lang="cs-CZ" altLang="cs-CZ" sz="1600" b="1">
                <a:latin typeface="Arial Narrow" pitchFamily="34" charset="0"/>
              </a:rPr>
              <a:t> AMO-3 </a:t>
            </a:r>
            <a:r>
              <a:rPr lang="cs-CZ" altLang="cs-CZ" sz="1600">
                <a:latin typeface="Arial Narrow" pitchFamily="34" charset="0"/>
              </a:rPr>
              <a:t>Amoclen (ČR),</a:t>
            </a:r>
            <a:r>
              <a:rPr lang="cs-CZ" altLang="cs-CZ" sz="1600" b="1">
                <a:latin typeface="Arial Narrow" pitchFamily="34" charset="0"/>
              </a:rPr>
              <a:t> AMO-4 </a:t>
            </a:r>
            <a:r>
              <a:rPr lang="cs-CZ" altLang="cs-CZ" sz="1600">
                <a:latin typeface="Arial Narrow" pitchFamily="34" charset="0"/>
              </a:rPr>
              <a:t>Aluid Ph. (SRN) 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4211638" y="16287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>
            <a:off x="5076825" y="16287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6011863" y="16287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6948488" y="16287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>
            <a:off x="7885113" y="16287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cs-CZ" alt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SPC Amoxicilin 2011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/>
              <a:t>Duomox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Indikace: </a:t>
            </a:r>
            <a:r>
              <a:rPr lang="cs-CZ" altLang="cs-CZ" sz="2400" b="1">
                <a:solidFill>
                  <a:schemeClr val="bg2"/>
                </a:solidFill>
              </a:rPr>
              <a:t>lékem volby</a:t>
            </a:r>
            <a:r>
              <a:rPr lang="cs-CZ" altLang="cs-CZ" sz="2400"/>
              <a:t> </a:t>
            </a:r>
            <a:r>
              <a:rPr lang="cs-CZ" altLang="cs-CZ" sz="2400">
                <a:solidFill>
                  <a:schemeClr val="bg2"/>
                </a:solidFill>
              </a:rPr>
              <a:t>respirace</a:t>
            </a:r>
            <a:r>
              <a:rPr lang="cs-CZ" altLang="cs-CZ" sz="2400"/>
              <a:t>:otitis media, sinusitida, AECB, pneumonie, </a:t>
            </a:r>
            <a:r>
              <a:rPr lang="cs-CZ" altLang="cs-CZ" sz="2400">
                <a:solidFill>
                  <a:schemeClr val="bg2"/>
                </a:solidFill>
              </a:rPr>
              <a:t>Infekce kůže</a:t>
            </a:r>
            <a:r>
              <a:rPr lang="cs-CZ" altLang="cs-CZ" sz="2400"/>
              <a:t> a měkkých tkání, </a:t>
            </a:r>
            <a:r>
              <a:rPr lang="cs-CZ" altLang="cs-CZ" sz="2400">
                <a:solidFill>
                  <a:schemeClr val="bg2"/>
                </a:solidFill>
              </a:rPr>
              <a:t>Infekce GIT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Dávkování: děti 40-</a:t>
            </a:r>
            <a:r>
              <a:rPr lang="cs-CZ" altLang="cs-CZ" sz="2400" b="1"/>
              <a:t>90mg</a:t>
            </a:r>
            <a:r>
              <a:rPr lang="cs-CZ" altLang="cs-CZ" sz="2400"/>
              <a:t>/kg ve 2-3 dávkách, </a:t>
            </a:r>
            <a:r>
              <a:rPr lang="cs-CZ" altLang="cs-CZ" sz="2400" b="1"/>
              <a:t>dosp. 500 – 750 – 1000 mg ve 3 dávkách</a:t>
            </a:r>
          </a:p>
          <a:p>
            <a:pPr>
              <a:lnSpc>
                <a:spcPct val="90000"/>
              </a:lnSpc>
            </a:pPr>
            <a:r>
              <a:rPr lang="cs-CZ" altLang="cs-CZ" sz="2800" b="1"/>
              <a:t>Ospamox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Indikace: </a:t>
            </a:r>
            <a:r>
              <a:rPr lang="cs-CZ" altLang="cs-CZ" sz="2400">
                <a:solidFill>
                  <a:schemeClr val="bg2"/>
                </a:solidFill>
              </a:rPr>
              <a:t>respirace</a:t>
            </a:r>
            <a:r>
              <a:rPr lang="cs-CZ" altLang="cs-CZ" sz="2400"/>
              <a:t>, salmonelózy, </a:t>
            </a:r>
            <a:r>
              <a:rPr lang="cs-CZ" altLang="cs-CZ" sz="2400" i="1"/>
              <a:t>Helicobacter,</a:t>
            </a:r>
            <a:r>
              <a:rPr lang="cs-CZ" altLang="cs-CZ" sz="2400"/>
              <a:t> leptospirózy, akutní kapavka, močové infekce, profylaxe endokarditid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Dávkování: děti 70-90mg/kg/den ve 3d,  dosp. 750-1500mg 3x d.každých 8 h, LB 40mg/kg a den </a:t>
            </a:r>
          </a:p>
          <a:p>
            <a:pPr lvl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SPC Amoxicilin Sandoz, Amoxihexal 1000, Ospamox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Amoxicilin Sandoz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Indikace</a:t>
            </a:r>
            <a:r>
              <a:rPr lang="cs-CZ" altLang="cs-CZ" sz="2400"/>
              <a:t>: infekce HCD, DCD, CAP, IMC, LB, Helicobacter, Endocarditis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Dávka:</a:t>
            </a:r>
            <a:r>
              <a:rPr lang="cs-CZ" altLang="cs-CZ" sz="2400"/>
              <a:t> </a:t>
            </a:r>
            <a:r>
              <a:rPr lang="cs-CZ" altLang="cs-CZ" sz="2400">
                <a:solidFill>
                  <a:schemeClr val="bg2"/>
                </a:solidFill>
              </a:rPr>
              <a:t>750mg – 3g ve 2-3 d.,děti 40– 90mg/kg/den ve 2-3 d 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Amoxihexal 1000</a:t>
            </a:r>
            <a:r>
              <a:rPr lang="cs-CZ" altLang="cs-CZ" sz="2800">
                <a:solidFill>
                  <a:schemeClr val="bg2"/>
                </a:solidFill>
              </a:rPr>
              <a:t>           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Indikace: </a:t>
            </a:r>
            <a:r>
              <a:rPr lang="cs-CZ" altLang="cs-CZ" sz="2400"/>
              <a:t>lék první volby pro otitis, sinusitis AECB, břišní tyfus, infekce žlučových cest, listerióza, </a:t>
            </a:r>
            <a:r>
              <a:rPr lang="cs-CZ" altLang="cs-CZ" sz="2400">
                <a:solidFill>
                  <a:srgbClr val="FF3300"/>
                </a:solidFill>
              </a:rPr>
              <a:t>septikémie,</a:t>
            </a:r>
            <a:r>
              <a:rPr lang="cs-CZ" altLang="cs-CZ" sz="2400"/>
              <a:t> </a:t>
            </a:r>
            <a:r>
              <a:rPr lang="cs-CZ" altLang="cs-CZ" sz="2400">
                <a:solidFill>
                  <a:srgbClr val="FF3300"/>
                </a:solidFill>
              </a:rPr>
              <a:t>meningitis</a:t>
            </a:r>
            <a:r>
              <a:rPr lang="cs-CZ" altLang="cs-CZ" sz="2400"/>
              <a:t>, </a:t>
            </a:r>
            <a:r>
              <a:rPr lang="cs-CZ" altLang="cs-CZ" sz="2400">
                <a:solidFill>
                  <a:srgbClr val="FF3300"/>
                </a:solidFill>
              </a:rPr>
              <a:t>osteomyelitis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Dávka</a:t>
            </a:r>
            <a:r>
              <a:rPr lang="cs-CZ" altLang="cs-CZ" sz="2400">
                <a:solidFill>
                  <a:schemeClr val="bg2"/>
                </a:solidFill>
              </a:rPr>
              <a:t> 1,5 – 3g ve 2-3 d, děti 40-50-100mg/kg/den ve 3-4d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Vzájemný poměr amoxicilinu </a:t>
            </a:r>
            <a:b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 klavulanátu v perorálních LP  </a:t>
            </a:r>
            <a:b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účinná látka AMOXICILIN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82850"/>
            <a:ext cx="3810000" cy="2317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latin typeface="Arial Narrow" pitchFamily="34" charset="0"/>
              </a:rPr>
              <a:t>Sirupy:</a:t>
            </a:r>
            <a:r>
              <a:rPr lang="cs-CZ" altLang="cs-CZ" b="1">
                <a:latin typeface="Arial Narrow" pitchFamily="34" charset="0"/>
              </a:rPr>
              <a:t/>
            </a:r>
            <a:br>
              <a:rPr lang="cs-CZ" altLang="cs-CZ" b="1">
                <a:latin typeface="Arial Narrow" pitchFamily="34" charset="0"/>
              </a:rPr>
            </a:br>
            <a:endParaRPr lang="cs-CZ" altLang="cs-CZ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>
                <a:latin typeface="Arial Narrow" pitchFamily="34" charset="0"/>
              </a:rPr>
              <a:t>156mg/5ml  125 mg + 31,25 mg (4:1)</a:t>
            </a:r>
          </a:p>
          <a:p>
            <a:pPr>
              <a:buFont typeface="Wingdings" pitchFamily="2" charset="2"/>
              <a:buNone/>
            </a:pPr>
            <a:r>
              <a:rPr lang="cs-CZ" altLang="cs-CZ" sz="2000">
                <a:latin typeface="Arial Narrow" pitchFamily="34" charset="0"/>
              </a:rPr>
              <a:t>312mg/5ml  250 mg + 62,50 mg (4:1)</a:t>
            </a:r>
          </a:p>
          <a:p>
            <a:pPr>
              <a:buFont typeface="Wingdings" pitchFamily="2" charset="2"/>
              <a:buNone/>
            </a:pPr>
            <a:r>
              <a:rPr lang="en-GB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457mg/5ml 400</a:t>
            </a: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GB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mg + 57,00</a:t>
            </a: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GB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mg (7:1)</a:t>
            </a:r>
            <a:endParaRPr lang="cs-CZ" altLang="cs-CZ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2522538"/>
            <a:ext cx="4033837" cy="2193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latin typeface="Arial Narrow" pitchFamily="34" charset="0"/>
              </a:rPr>
              <a:t>Tablety</a:t>
            </a:r>
            <a:r>
              <a:rPr lang="cs-CZ" altLang="cs-CZ" sz="2400">
                <a:solidFill>
                  <a:srgbClr val="FFFF66"/>
                </a:solidFill>
                <a:latin typeface="Arial Narrow" pitchFamily="34" charset="0"/>
              </a:rPr>
              <a:t>:</a:t>
            </a:r>
            <a:r>
              <a:rPr lang="cs-CZ" altLang="cs-CZ" sz="2400">
                <a:latin typeface="Arial Narrow" pitchFamily="34" charset="0"/>
              </a:rPr>
              <a:t/>
            </a:r>
            <a:br>
              <a:rPr lang="cs-CZ" altLang="cs-CZ" sz="2400">
                <a:latin typeface="Arial Narrow" pitchFamily="34" charset="0"/>
              </a:rPr>
            </a:br>
            <a:endParaRPr lang="cs-CZ" altLang="cs-CZ" sz="240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>
                <a:latin typeface="Arial Narrow" pitchFamily="34" charset="0"/>
              </a:rPr>
              <a:t>375mg         250 mg + 125 mg (2:1)</a:t>
            </a:r>
          </a:p>
          <a:p>
            <a:pPr>
              <a:buFont typeface="Wingdings" pitchFamily="2" charset="2"/>
              <a:buNone/>
            </a:pPr>
            <a:r>
              <a:rPr lang="cs-CZ" altLang="cs-CZ" sz="2000">
                <a:latin typeface="Arial Narrow" pitchFamily="34" charset="0"/>
              </a:rPr>
              <a:t>625mg         500 mg + 125 mg (4:1)</a:t>
            </a:r>
          </a:p>
          <a:p>
            <a:pPr>
              <a:buFont typeface="Wingdings" pitchFamily="2" charset="2"/>
              <a:buNone/>
            </a:pPr>
            <a:r>
              <a:rPr lang="cs-CZ" altLang="cs-CZ" sz="2000">
                <a:latin typeface="Arial Narrow" pitchFamily="34" charset="0"/>
              </a:rPr>
              <a:t>1g                875 mg + 125 mg (7:1)</a:t>
            </a:r>
          </a:p>
          <a:p>
            <a:pPr>
              <a:buFont typeface="Wingdings" pitchFamily="2" charset="2"/>
              <a:buNone/>
            </a:pP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2g              1875 mg +125 mg (15:1)</a:t>
            </a:r>
          </a:p>
          <a:p>
            <a:endParaRPr lang="cs-CZ" altLang="cs-CZ" sz="2000">
              <a:solidFill>
                <a:schemeClr val="hlink"/>
              </a:solidFill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1981200" y="5410200"/>
            <a:ext cx="571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981200" y="5410200"/>
            <a:ext cx="571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altLang="cs-CZ" sz="2800" b="1">
                <a:solidFill>
                  <a:schemeClr val="bg2"/>
                </a:solidFill>
                <a:latin typeface="Arial Narrow" pitchFamily="34" charset="0"/>
              </a:rPr>
              <a:t>Amoxicilin 1 – 1,5 g každých 8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34778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4000" b="1">
                <a:latin typeface="Arial Narrow" pitchFamily="34" charset="0"/>
              </a:rPr>
              <a:t>Perorální aminopeniciliny</a:t>
            </a:r>
            <a:r>
              <a:rPr lang="cs-CZ" altLang="cs-CZ" sz="3200" b="1">
                <a:latin typeface="Arial Narrow" pitchFamily="34" charset="0"/>
              </a:rPr>
              <a:t/>
            </a:r>
            <a:br>
              <a:rPr lang="cs-CZ" altLang="cs-CZ" sz="3200" b="1">
                <a:latin typeface="Arial Narrow" pitchFamily="34" charset="0"/>
              </a:rPr>
            </a:br>
            <a:r>
              <a:rPr lang="cs-CZ" altLang="cs-CZ" sz="2400" b="1">
                <a:latin typeface="Arial Narrow" pitchFamily="34" charset="0"/>
              </a:rPr>
              <a:t>dávkování u těžkých infekcí </a:t>
            </a:r>
            <a:r>
              <a:rPr lang="cs-CZ" altLang="cs-CZ" sz="2400">
                <a:latin typeface="Arial Narrow" pitchFamily="34" charset="0"/>
              </a:rPr>
              <a:t>(komunitní pneumonie, otitidy u dětí)</a:t>
            </a:r>
            <a:r>
              <a:rPr lang="cs-CZ" altLang="cs-CZ" sz="2800" b="1">
                <a:solidFill>
                  <a:srgbClr val="FFFFFF"/>
                </a:solidFill>
                <a:latin typeface="Arial Narrow" pitchFamily="34" charset="0"/>
              </a:rPr>
              <a:t> </a:t>
            </a:r>
            <a:endParaRPr lang="cs-CZ" altLang="cs-CZ" b="1">
              <a:solidFill>
                <a:srgbClr val="FFFF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2800" b="1"/>
              <a:t>amoxicilin</a:t>
            </a:r>
          </a:p>
          <a:p>
            <a:pPr lvl="1"/>
            <a:r>
              <a:rPr lang="cs-CZ" altLang="cs-CZ" b="1">
                <a:latin typeface="Arial Narrow" pitchFamily="34" charset="0"/>
              </a:rPr>
              <a:t>dospělí		1,0 - 1,5g každých 8 hodin</a:t>
            </a:r>
          </a:p>
          <a:p>
            <a:pPr lvl="1"/>
            <a:r>
              <a:rPr lang="cs-CZ" altLang="cs-CZ" b="1">
                <a:latin typeface="Arial Narrow" pitchFamily="34" charset="0"/>
              </a:rPr>
              <a:t>děti	       75 - 90 mg / kg a den ve 3 dávkách</a:t>
            </a:r>
          </a:p>
          <a:p>
            <a:r>
              <a:rPr lang="cs-CZ" altLang="cs-CZ" sz="2800" b="1"/>
              <a:t>amoxicilin klavulanát (co-amoxicilin)</a:t>
            </a:r>
          </a:p>
          <a:p>
            <a:pPr lvl="1"/>
            <a:r>
              <a:rPr lang="cs-CZ" altLang="cs-CZ"/>
              <a:t>u těžkých infekcí</a:t>
            </a:r>
            <a:r>
              <a:rPr lang="cs-CZ" altLang="cs-CZ" b="1"/>
              <a:t> </a:t>
            </a:r>
            <a:r>
              <a:rPr lang="cs-CZ" altLang="cs-CZ" b="1">
                <a:solidFill>
                  <a:schemeClr val="bg2"/>
                </a:solidFill>
              </a:rPr>
              <a:t>není amoxicilin klavulanát  indikován</a:t>
            </a:r>
            <a:r>
              <a:rPr lang="cs-CZ" altLang="cs-CZ" b="1"/>
              <a:t>  </a:t>
            </a:r>
            <a:r>
              <a:rPr lang="cs-CZ" altLang="cs-CZ"/>
              <a:t>pro nedostatečné dávkování (pneumokokové infekce) !!!</a:t>
            </a:r>
          </a:p>
          <a:p>
            <a:pPr lvl="1"/>
            <a:r>
              <a:rPr lang="cs-CZ" altLang="cs-CZ" b="1">
                <a:solidFill>
                  <a:schemeClr val="bg2"/>
                </a:solidFill>
              </a:rPr>
              <a:t>lze jej použít pouze po přidání samotného amoxicilinu !!! </a:t>
            </a:r>
          </a:p>
          <a:p>
            <a:pPr algn="ctr">
              <a:buClr>
                <a:srgbClr val="FFCC00"/>
              </a:buClr>
              <a:buFont typeface="Wingdings" pitchFamily="2" charset="2"/>
              <a:buNone/>
            </a:pPr>
            <a:endParaRPr lang="cs-CZ" altLang="cs-CZ" sz="2800" b="1">
              <a:solidFill>
                <a:schemeClr val="bg2"/>
              </a:solidFill>
            </a:endParaRPr>
          </a:p>
          <a:p>
            <a:pPr lvl="1"/>
            <a:endParaRPr lang="cs-CZ" altLang="cs-CZ" b="1">
              <a:solidFill>
                <a:srgbClr val="FFC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35150" y="333375"/>
            <a:ext cx="602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cs-CZ" sz="1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Dolní cesty dýchací (sputum, BAL, pleurální punktát) SZÚ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altLang="cs-CZ" smtClean="0"/>
              <a:t>Žemiličková, Urbášková</a:t>
            </a:r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5374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Amoxicilin - klavulanát</a:t>
            </a:r>
            <a:endParaRPr lang="cs-CZ" b="1" dirty="0"/>
          </a:p>
        </p:txBody>
      </p:sp>
      <p:pic>
        <p:nvPicPr>
          <p:cNvPr id="262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24936" cy="516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124075" y="692150"/>
            <a:ext cx="4319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3200" b="1"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Makrolidy a pneumonie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Nejčastější problémy                   v diagnostice a léčbě IV</a:t>
            </a:r>
            <a:endParaRPr lang="sk-SK" altLang="cs-CZ" sz="4000" b="1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Použití makrolidů u bakteriálních zánětů HCD a DCD jako léků první volby, </a:t>
            </a:r>
          </a:p>
          <a:p>
            <a:r>
              <a:rPr lang="cs-CZ" altLang="cs-CZ"/>
              <a:t>jejich indikace u dětí u „atypických“  mikroorganismů</a:t>
            </a:r>
          </a:p>
          <a:p>
            <a:pPr lvl="1"/>
            <a:r>
              <a:rPr lang="cs-CZ" altLang="cs-CZ"/>
              <a:t> </a:t>
            </a:r>
            <a:r>
              <a:rPr lang="cs-CZ" altLang="cs-CZ" i="1"/>
              <a:t>B. burgdorferi</a:t>
            </a:r>
            <a:r>
              <a:rPr lang="cs-CZ" altLang="cs-CZ"/>
              <a:t> sensu lato</a:t>
            </a:r>
          </a:p>
          <a:p>
            <a:pPr lvl="1"/>
            <a:r>
              <a:rPr lang="cs-CZ" altLang="cs-CZ"/>
              <a:t> </a:t>
            </a:r>
            <a:r>
              <a:rPr lang="cs-CZ" altLang="cs-CZ" i="1"/>
              <a:t>Mycoplasma</a:t>
            </a:r>
          </a:p>
          <a:p>
            <a:pPr lvl="1"/>
            <a:r>
              <a:rPr lang="cs-CZ" altLang="cs-CZ" i="1"/>
              <a:t> Chlamydia</a:t>
            </a:r>
          </a:p>
          <a:p>
            <a:pPr lvl="1"/>
            <a:endParaRPr lang="sk-SK" altLang="cs-CZ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3600" b="1"/>
              <a:t/>
            </a:r>
            <a:br>
              <a:rPr lang="cs-CZ" altLang="cs-CZ" sz="3600" b="1"/>
            </a:br>
            <a:r>
              <a:rPr lang="cs-CZ" altLang="cs-CZ" sz="3600" b="1"/>
              <a:t>Podíl mykoplazmových pneumonií   v studii CAP v pražských FN</a:t>
            </a:r>
            <a:br>
              <a:rPr lang="cs-CZ" altLang="cs-CZ" sz="3600" b="1"/>
            </a:br>
            <a:r>
              <a:rPr lang="cs-CZ" altLang="cs-CZ" sz="3600" b="1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1238695" y="1491586"/>
          <a:ext cx="6666215" cy="437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/>
            <a:r>
              <a:rPr lang="cs-CZ" altLang="cs-CZ" sz="3600" b="1"/>
              <a:t>Rtg nález u mykoplazmové infekce</a:t>
            </a:r>
          </a:p>
        </p:txBody>
      </p:sp>
      <p:pic>
        <p:nvPicPr>
          <p:cNvPr id="169988" name="Picture 3" descr="Fenster schließen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773238"/>
            <a:ext cx="3556000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0042" name="Group 58"/>
          <p:cNvGraphicFramePr>
            <a:graphicFrameLocks noGrp="1"/>
          </p:cNvGraphicFramePr>
          <p:nvPr>
            <p:ph idx="1"/>
          </p:nvPr>
        </p:nvGraphicFramePr>
        <p:xfrm>
          <a:off x="457200" y="4508500"/>
          <a:ext cx="8229600" cy="20161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Nález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Atelektatické změny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Pleurální reakce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Fluidothorax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Bilaterální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42287" cy="8651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alt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Makrolidy indikace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529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>
                <a:solidFill>
                  <a:schemeClr val="hlink"/>
                </a:solidFill>
              </a:rPr>
              <a:t>Klinické použití </a:t>
            </a:r>
            <a:r>
              <a:rPr lang="cs-CZ" altLang="cs-CZ" sz="2800" b="1" dirty="0" err="1">
                <a:solidFill>
                  <a:schemeClr val="hlink"/>
                </a:solidFill>
              </a:rPr>
              <a:t>makrolidů</a:t>
            </a:r>
            <a:r>
              <a:rPr lang="cs-CZ" altLang="cs-CZ" sz="2800" b="1" dirty="0">
                <a:solidFill>
                  <a:schemeClr val="hlink"/>
                </a:solidFill>
              </a:rPr>
              <a:t>:</a:t>
            </a:r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 err="1"/>
              <a:t>mykoplasmové</a:t>
            </a:r>
            <a:r>
              <a:rPr lang="cs-CZ" altLang="cs-CZ" sz="2800" b="1" dirty="0"/>
              <a:t>, chlamydiové, </a:t>
            </a:r>
            <a:r>
              <a:rPr lang="cs-CZ" altLang="cs-CZ" sz="2800" b="1" dirty="0" err="1"/>
              <a:t>rickettsiové</a:t>
            </a:r>
            <a:r>
              <a:rPr lang="cs-CZ" altLang="cs-CZ" sz="2800" b="1" dirty="0"/>
              <a:t> infekce</a:t>
            </a:r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 err="1"/>
              <a:t>legionelózy</a:t>
            </a:r>
            <a:endParaRPr lang="cs-CZ" altLang="cs-CZ" sz="2800" b="1" dirty="0"/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 err="1"/>
              <a:t>kampylobakteriózy</a:t>
            </a:r>
            <a:endParaRPr lang="cs-CZ" altLang="cs-CZ" sz="2800" b="1" dirty="0"/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 err="1"/>
              <a:t>helikobakterióza</a:t>
            </a:r>
            <a:r>
              <a:rPr lang="cs-CZ" altLang="cs-CZ" sz="2800" b="1" dirty="0"/>
              <a:t> (komb)</a:t>
            </a:r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 err="1"/>
              <a:t>toxoplasmóza</a:t>
            </a:r>
            <a:r>
              <a:rPr lang="cs-CZ" altLang="cs-CZ" sz="2800" b="1" dirty="0"/>
              <a:t> (komb) </a:t>
            </a:r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/>
              <a:t>nemoc z kočičího </a:t>
            </a:r>
            <a:r>
              <a:rPr lang="cs-CZ" altLang="cs-CZ" sz="2800" b="1" dirty="0" smtClean="0"/>
              <a:t>škrábnutí</a:t>
            </a:r>
          </a:p>
          <a:p>
            <a:pPr marL="341313" indent="-341313" defTabSz="449263">
              <a:spcBef>
                <a:spcPts val="700"/>
              </a:spcBef>
              <a:buClr>
                <a:srgbClr val="FFFFCC"/>
              </a:buClr>
              <a:buSzPct val="7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800" b="1" dirty="0" smtClean="0"/>
              <a:t>U typických baktérii ALTERNATIVA</a:t>
            </a:r>
            <a:endParaRPr lang="cs-CZ" altLang="cs-CZ" sz="2800" b="1" dirty="0"/>
          </a:p>
          <a:p>
            <a:pPr marL="341313" indent="-341313" defTabSz="449263">
              <a:spcBef>
                <a:spcPts val="700"/>
              </a:spcBef>
              <a:buClrTx/>
              <a:buSzTx/>
              <a:buFontTx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/>
          <a:lstStyle/>
          <a:p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FC a FD </a:t>
            </a: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azitromycinu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cs-CZ" smtClean="0"/>
              <a:t>Tomáš Sechser</a:t>
            </a:r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594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Přiměřené použití antibiotik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cs-CZ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611188" y="2349500"/>
            <a:ext cx="7848600" cy="309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cs-CZ" altLang="cs-CZ" sz="3600" b="1"/>
              <a:t>Správná antibiotická praxe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cs-CZ" altLang="cs-CZ" sz="3600" b="1"/>
              <a:t>Doporučené postupy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cs-CZ" altLang="cs-CZ" sz="3600" b="1"/>
              <a:t>Konsensus použití antibiotik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291512" cy="595313"/>
          </a:xfrm>
        </p:spPr>
        <p:txBody>
          <a:bodyPr/>
          <a:lstStyle/>
          <a:p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Infekce močových cest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2386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r>
              <a:rPr lang="cs-CZ" altLang="cs-CZ" b="1" dirty="0">
                <a:latin typeface="Arial Narrow" pitchFamily="34" charset="0"/>
              </a:rPr>
              <a:t>Nejčastější původce</a:t>
            </a:r>
            <a:r>
              <a:rPr lang="cs-CZ" altLang="cs-CZ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cs-CZ" altLang="cs-CZ" b="1" i="1" dirty="0" err="1">
                <a:solidFill>
                  <a:schemeClr val="bg2"/>
                </a:solidFill>
                <a:latin typeface="Arial Narrow" pitchFamily="34" charset="0"/>
              </a:rPr>
              <a:t>E.coli</a:t>
            </a:r>
            <a:r>
              <a:rPr lang="cs-CZ" altLang="cs-CZ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(&gt;50% kmenů ß </a:t>
            </a:r>
            <a:r>
              <a:rPr lang="cs-CZ" altLang="cs-CZ" sz="2400" dirty="0" err="1" smtClean="0">
                <a:latin typeface="Arial Narrow" pitchFamily="34" charset="0"/>
              </a:rPr>
              <a:t>laktamáza</a:t>
            </a:r>
            <a:r>
              <a:rPr lang="cs-CZ" altLang="cs-CZ" sz="2400" dirty="0" smtClean="0">
                <a:latin typeface="Arial Narrow" pitchFamily="34" charset="0"/>
              </a:rPr>
              <a:t> +)</a:t>
            </a:r>
          </a:p>
          <a:p>
            <a:r>
              <a:rPr lang="cs-CZ" altLang="cs-CZ" b="1" dirty="0" smtClean="0">
                <a:solidFill>
                  <a:schemeClr val="bg2"/>
                </a:solidFill>
              </a:rPr>
              <a:t>Iniciální léčba</a:t>
            </a:r>
            <a:endParaRPr lang="cs-CZ" altLang="cs-CZ" b="1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latin typeface="Arial Narrow" pitchFamily="34" charset="0"/>
              </a:rPr>
              <a:t>1.</a:t>
            </a:r>
            <a:r>
              <a:rPr lang="cs-CZ" altLang="cs-CZ" b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cs-CZ" altLang="cs-CZ" b="1" dirty="0" err="1">
                <a:solidFill>
                  <a:schemeClr val="bg2"/>
                </a:solidFill>
                <a:latin typeface="Arial Narrow" pitchFamily="34" charset="0"/>
              </a:rPr>
              <a:t>Furantoin</a:t>
            </a:r>
            <a:endParaRPr lang="cs-CZ" altLang="cs-CZ" b="1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latin typeface="Arial Narrow" pitchFamily="34" charset="0"/>
              </a:rPr>
              <a:t>2. Co - </a:t>
            </a:r>
            <a:r>
              <a:rPr lang="cs-CZ" altLang="cs-CZ" dirty="0" err="1">
                <a:latin typeface="Arial Narrow" pitchFamily="34" charset="0"/>
              </a:rPr>
              <a:t>trimoxazol</a:t>
            </a:r>
            <a:endParaRPr lang="cs-CZ" altLang="cs-CZ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latin typeface="Arial Narrow" pitchFamily="34" charset="0"/>
              </a:rPr>
              <a:t>3. Co </a:t>
            </a:r>
            <a:r>
              <a:rPr lang="cs-CZ" altLang="cs-CZ" dirty="0" smtClean="0">
                <a:latin typeface="Arial Narrow" pitchFamily="34" charset="0"/>
              </a:rPr>
              <a:t>– </a:t>
            </a:r>
            <a:r>
              <a:rPr lang="cs-CZ" altLang="cs-CZ" dirty="0" err="1" smtClean="0">
                <a:latin typeface="Arial Narrow" pitchFamily="34" charset="0"/>
              </a:rPr>
              <a:t>aminopenicilin</a:t>
            </a:r>
            <a:r>
              <a:rPr lang="cs-CZ" altLang="cs-CZ" dirty="0" smtClean="0">
                <a:latin typeface="Arial Narrow" pitchFamily="34" charset="0"/>
              </a:rPr>
              <a:t> &gt;50% kmenů </a:t>
            </a:r>
            <a:r>
              <a:rPr lang="cs-CZ" altLang="cs-CZ" b="1" i="1" dirty="0" err="1" smtClean="0">
                <a:latin typeface="Arial Narrow" pitchFamily="34" charset="0"/>
              </a:rPr>
              <a:t>E.coli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ßlaktamáza</a:t>
            </a:r>
            <a:r>
              <a:rPr lang="cs-CZ" altLang="cs-CZ" dirty="0" smtClean="0">
                <a:latin typeface="Arial Narrow" pitchFamily="34" charset="0"/>
              </a:rPr>
              <a:t> +</a:t>
            </a:r>
            <a:endParaRPr lang="cs-CZ" altLang="cs-CZ" dirty="0">
              <a:latin typeface="Arial Narrow" pitchFamily="34" charset="0"/>
            </a:endParaRPr>
          </a:p>
          <a:p>
            <a:r>
              <a:rPr lang="cs-CZ" altLang="cs-CZ" b="1" dirty="0">
                <a:solidFill>
                  <a:schemeClr val="bg2"/>
                </a:solidFill>
              </a:rPr>
              <a:t>Cílená léčba </a:t>
            </a:r>
            <a:r>
              <a:rPr lang="cs-CZ" altLang="cs-CZ" dirty="0"/>
              <a:t>dle výsledků kultivace</a:t>
            </a:r>
            <a:endParaRPr lang="cs-CZ" alt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cs-CZ" altLang="cs-CZ"/>
              <a:t> </a:t>
            </a: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Nová antibiotika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75138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/>
              <a:t>Nové léčivé přípravky antibakteriální, ale i další jsou připravovány s pohledem na narůstající rezistenci mikrobiálních agens v komunitě i nemocnici. Většina je odvozena ze známých skupin.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Zlepšení účinku je očekáváno u rezistentních kmenů: </a:t>
            </a:r>
            <a:r>
              <a:rPr lang="cs-CZ" altLang="cs-CZ" i="1">
                <a:solidFill>
                  <a:schemeClr val="bg2"/>
                </a:solidFill>
              </a:rPr>
              <a:t>S. pneumoniae,  S. aureus, Enterococcus faecium</a:t>
            </a:r>
            <a:r>
              <a:rPr lang="cs-CZ" altLang="cs-CZ">
                <a:solidFill>
                  <a:schemeClr val="bg2"/>
                </a:solidFill>
              </a:rPr>
              <a:t>, nozokomiální G</a:t>
            </a:r>
            <a:r>
              <a:rPr lang="cs-CZ" altLang="cs-CZ" baseline="30000">
                <a:solidFill>
                  <a:schemeClr val="bg2"/>
                </a:solidFill>
              </a:rPr>
              <a:t>-</a:t>
            </a:r>
            <a:r>
              <a:rPr lang="cs-CZ" altLang="cs-CZ">
                <a:solidFill>
                  <a:schemeClr val="bg2"/>
                </a:solidFill>
              </a:rPr>
              <a:t> infekce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cs-CZ" alt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Nová antibiotika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r>
              <a:rPr lang="cs-CZ" altLang="cs-CZ"/>
              <a:t>Glycylcykliny:              </a:t>
            </a:r>
            <a:r>
              <a:rPr lang="cs-CZ" altLang="cs-CZ">
                <a:solidFill>
                  <a:schemeClr val="bg2"/>
                </a:solidFill>
              </a:rPr>
              <a:t>tigecyklin</a:t>
            </a:r>
          </a:p>
          <a:p>
            <a:r>
              <a:rPr lang="cs-CZ" altLang="cs-CZ"/>
              <a:t>Cyklické lipopetidy:     </a:t>
            </a:r>
            <a:r>
              <a:rPr lang="cs-CZ" altLang="cs-CZ">
                <a:solidFill>
                  <a:schemeClr val="bg2"/>
                </a:solidFill>
              </a:rPr>
              <a:t>daptomycin</a:t>
            </a:r>
          </a:p>
          <a:p>
            <a:r>
              <a:rPr lang="cs-CZ" altLang="cs-CZ"/>
              <a:t>Lipoglykopeptid:          </a:t>
            </a:r>
            <a:r>
              <a:rPr lang="cs-CZ" altLang="cs-CZ">
                <a:solidFill>
                  <a:schemeClr val="bg2"/>
                </a:solidFill>
              </a:rPr>
              <a:t>televancin</a:t>
            </a:r>
          </a:p>
          <a:p>
            <a:r>
              <a:rPr lang="cs-CZ" altLang="cs-CZ"/>
              <a:t>Cefalosporin 5.gen.     </a:t>
            </a:r>
            <a:r>
              <a:rPr lang="cs-CZ" altLang="cs-CZ">
                <a:solidFill>
                  <a:schemeClr val="bg2"/>
                </a:solidFill>
              </a:rPr>
              <a:t>ceftobifrol</a:t>
            </a:r>
          </a:p>
          <a:p>
            <a:r>
              <a:rPr lang="cs-CZ" altLang="cs-CZ"/>
              <a:t>Makrocyklické ATB      </a:t>
            </a:r>
            <a:r>
              <a:rPr lang="cs-CZ" altLang="cs-CZ">
                <a:solidFill>
                  <a:schemeClr val="bg2"/>
                </a:solidFill>
              </a:rPr>
              <a:t>fidaxomicin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b="1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Nejčastější chyby v ATB léčbě</a:t>
            </a:r>
            <a:endParaRPr lang="cs-CZ" altLang="cs-CZ" u="sng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zbytečné podávání širokospektrých ATB  </a:t>
            </a:r>
          </a:p>
          <a:p>
            <a:r>
              <a:rPr lang="cs-CZ" altLang="cs-CZ"/>
              <a:t>podávání nízkých dávek  v nesprávných intervalech, </a:t>
            </a:r>
            <a:r>
              <a:rPr lang="cs-CZ" altLang="cs-CZ" b="1"/>
              <a:t> </a:t>
            </a:r>
          </a:p>
          <a:p>
            <a:r>
              <a:rPr lang="cs-CZ" altLang="cs-CZ"/>
              <a:t>léčení výsledků: dle výtěrů bez kliniky, jen dle serologických výsledků „titritidy“  </a:t>
            </a:r>
          </a:p>
          <a:p>
            <a:r>
              <a:rPr lang="cs-CZ" altLang="cs-CZ"/>
              <a:t>podávání ATB u virové etiologie: laryngitidy, bronchitidy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147050" cy="595313"/>
          </a:xfrm>
        </p:spPr>
        <p:txBody>
          <a:bodyPr/>
          <a:lstStyle/>
          <a:p>
            <a:pPr algn="ctr"/>
            <a:r>
              <a:rPr lang="cs-CZ" altLang="cs-CZ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altLang="cs-CZ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 spolupráce a </a:t>
            </a:r>
            <a:r>
              <a:rPr lang="cs-CZ" altLang="cs-CZ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vzdělávání</a:t>
            </a:r>
            <a:r>
              <a:rPr lang="cs-CZ" altLang="cs-CZ" sz="3600" b="1" dirty="0" smtClean="0"/>
              <a:t> </a:t>
            </a:r>
            <a:endParaRPr lang="cs-CZ" altLang="cs-CZ" sz="3600" b="1" dirty="0"/>
          </a:p>
        </p:txBody>
      </p:sp>
      <p:pic>
        <p:nvPicPr>
          <p:cNvPr id="222212" name="Picture 4" descr="plaká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7850" y="1981200"/>
            <a:ext cx="2906713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1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 Black" pitchFamily="34" charset="0"/>
              </a:rPr>
              <a:t>5-letý chlapec, v předchorobí mírné nachlazení, nyní horečka 39 st., bolesti ucha, zjištěna hnisavá forma akutní otitis media. Jakou úvodní antibiotickou léčbu byste volili? (hmotnost 20kg). Alergie 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1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Amoxicilin klavulanát 125 mg každých 8 hodin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Amoxicilin klavulanát 375 mg každých 8 hodin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Amoxicilin 250 mg každých 8 hodin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Amoxicilin 500 mg každých 8 hodin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Ampicilin 500mg každých 6 hodin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Azitromycin 250 mg jednou denně po dobu 3 dnů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Ko-trimoxazol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Cefuroxim-axetil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1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 Black" pitchFamily="34" charset="0"/>
              </a:rPr>
              <a:t>Správná odpověď</a:t>
            </a:r>
          </a:p>
          <a:p>
            <a:pPr lvl="1"/>
            <a:r>
              <a:rPr lang="cs-CZ" altLang="cs-CZ" b="1">
                <a:latin typeface="Arial Black" pitchFamily="34" charset="0"/>
              </a:rPr>
              <a:t>Bod 4</a:t>
            </a:r>
            <a:r>
              <a:rPr lang="cs-CZ" altLang="cs-CZ">
                <a:latin typeface="Arial Black" pitchFamily="34" charset="0"/>
              </a:rPr>
              <a:t>. Nejčastějšími původci otitidy (v 80-90%) jsou </a:t>
            </a:r>
            <a:r>
              <a:rPr lang="cs-CZ" altLang="cs-CZ" i="1">
                <a:latin typeface="Arial Black" pitchFamily="34" charset="0"/>
              </a:rPr>
              <a:t>S. pneumoniae</a:t>
            </a:r>
            <a:r>
              <a:rPr lang="cs-CZ" altLang="cs-CZ">
                <a:latin typeface="Arial Black" pitchFamily="34" charset="0"/>
              </a:rPr>
              <a:t> a </a:t>
            </a:r>
            <a:r>
              <a:rPr lang="cs-CZ" altLang="cs-CZ" i="1">
                <a:latin typeface="Arial Black" pitchFamily="34" charset="0"/>
              </a:rPr>
              <a:t>H. influenzae</a:t>
            </a:r>
            <a:r>
              <a:rPr lang="cs-CZ" altLang="cs-CZ">
                <a:latin typeface="Arial Black" pitchFamily="34" charset="0"/>
              </a:rPr>
              <a:t> NT.                            </a:t>
            </a:r>
            <a:r>
              <a:rPr lang="cs-CZ" altLang="cs-CZ">
                <a:solidFill>
                  <a:schemeClr val="accent2"/>
                </a:solidFill>
                <a:latin typeface="Arial Black" pitchFamily="34" charset="0"/>
              </a:rPr>
              <a:t>Dávka 70-90 mg/kg je účinná i na pneumokoky intermediárně citlivé k penicilinu.</a:t>
            </a:r>
          </a:p>
          <a:p>
            <a:pPr lvl="1"/>
            <a:endParaRPr lang="cs-CZ" altLang="cs-CZ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2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latin typeface="Arial Black" pitchFamily="34" charset="0"/>
              </a:rPr>
              <a:t>Před 2 dny bylo ve Vaši ordinaci vyšetřeno 4-leté dítě s klinickým obrazem zánětu středouší. Byla indikována analgetika s antiflogistickým účinkem (ibuprofen) a proveden výtěr z krku. Po 2 dnech přichází dítě znovu do Vaší ordinace, je febrilní, s intenzivními oblasti středouší. Vyšetřeno CRP 120. Dle telefonické informace z laboratoře ve výtěru z krku přítomen Haemophilus spp., bližší určení kmene a citlivosti zatím nejsou k dispozici. Jakou antibiotickou léčbu zvolíte?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2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>
                <a:latin typeface="Arial Black" pitchFamily="34" charset="0"/>
              </a:rPr>
              <a:t>Amoxicilin klavulanát v dávce 375 mg každých 8 hodin na 7 dnů</a:t>
            </a:r>
          </a:p>
          <a:p>
            <a:pPr marL="609600" indent="-609600">
              <a:buFontTx/>
              <a:buAutoNum type="arabicPeriod"/>
            </a:pPr>
            <a:r>
              <a:rPr lang="cs-CZ" altLang="cs-CZ">
                <a:latin typeface="Arial Black" pitchFamily="34" charset="0"/>
              </a:rPr>
              <a:t>Amoxicilin v dávce 500 mg každých 8 hodin na 7 dnů</a:t>
            </a:r>
          </a:p>
          <a:p>
            <a:pPr marL="609600" indent="-609600">
              <a:buFontTx/>
              <a:buAutoNum type="arabicPeriod"/>
            </a:pPr>
            <a:r>
              <a:rPr lang="cs-CZ" altLang="cs-CZ">
                <a:latin typeface="Arial Black" pitchFamily="34" charset="0"/>
              </a:rPr>
              <a:t>Azitromycin v dávce 250 mg jednou denně po 3 dny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sz="3600" b="1">
                <a:solidFill>
                  <a:srgbClr val="FF9900"/>
                </a:solidFill>
                <a:latin typeface="Arial Narrow" pitchFamily="34" charset="0"/>
              </a:rPr>
              <a:t> </a:t>
            </a: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Dobrá antibiotická praxe</a:t>
            </a:r>
            <a:endParaRPr lang="cs-CZ" altLang="cs-CZ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1052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2400"/>
              <a:t>Všeobecné zásady správné preskripce/použití</a:t>
            </a:r>
            <a:endParaRPr lang="cs-CZ" altLang="cs-CZ" sz="2800"/>
          </a:p>
          <a:p>
            <a:r>
              <a:rPr lang="cs-CZ" altLang="cs-CZ" sz="2400">
                <a:solidFill>
                  <a:schemeClr val="bg2"/>
                </a:solidFill>
              </a:rPr>
              <a:t>Kvalita a výběr </a:t>
            </a:r>
            <a:r>
              <a:rPr lang="cs-CZ" altLang="cs-CZ" sz="2400" b="1">
                <a:solidFill>
                  <a:schemeClr val="bg2"/>
                </a:solidFill>
              </a:rPr>
              <a:t>preskripce</a:t>
            </a:r>
            <a:r>
              <a:rPr lang="cs-CZ" altLang="cs-CZ" sz="2400">
                <a:solidFill>
                  <a:schemeClr val="bg2"/>
                </a:solidFill>
              </a:rPr>
              <a:t> z hlediska skupin ATB</a:t>
            </a:r>
          </a:p>
          <a:p>
            <a:pPr lvl="1"/>
            <a:r>
              <a:rPr lang="cs-CZ" altLang="cs-CZ" sz="2400">
                <a:solidFill>
                  <a:schemeClr val="bg2"/>
                </a:solidFill>
              </a:rPr>
              <a:t>vliv na fyziologickou </a:t>
            </a:r>
            <a:r>
              <a:rPr lang="cs-CZ" altLang="cs-CZ" sz="2400" b="1">
                <a:solidFill>
                  <a:schemeClr val="bg2"/>
                </a:solidFill>
              </a:rPr>
              <a:t>mikrobní floru</a:t>
            </a:r>
          </a:p>
          <a:p>
            <a:pPr lvl="1"/>
            <a:r>
              <a:rPr lang="cs-CZ" altLang="cs-CZ" sz="2400">
                <a:solidFill>
                  <a:schemeClr val="bg2"/>
                </a:solidFill>
              </a:rPr>
              <a:t>indukce tvorby </a:t>
            </a:r>
            <a:r>
              <a:rPr lang="cs-CZ" altLang="cs-CZ" sz="2400" b="1">
                <a:solidFill>
                  <a:schemeClr val="bg2"/>
                </a:solidFill>
              </a:rPr>
              <a:t>ß-laktamáz</a:t>
            </a:r>
            <a:endParaRPr lang="cs-CZ" altLang="cs-CZ" sz="2400">
              <a:solidFill>
                <a:schemeClr val="bg2"/>
              </a:solidFill>
            </a:endParaRPr>
          </a:p>
          <a:p>
            <a:pPr lvl="1"/>
            <a:r>
              <a:rPr lang="cs-CZ" altLang="cs-CZ" sz="2400" b="1">
                <a:solidFill>
                  <a:schemeClr val="bg2"/>
                </a:solidFill>
              </a:rPr>
              <a:t>FK/FD</a:t>
            </a:r>
          </a:p>
          <a:p>
            <a:r>
              <a:rPr lang="cs-CZ" altLang="cs-CZ" sz="2400"/>
              <a:t>Výběr ATB z hlediska klinické dg:</a:t>
            </a:r>
          </a:p>
          <a:p>
            <a:pPr lvl="1"/>
            <a:r>
              <a:rPr lang="cs-CZ" altLang="cs-CZ" sz="2400"/>
              <a:t>infekce v primární péči nejčastější: </a:t>
            </a:r>
            <a:r>
              <a:rPr lang="cs-CZ" altLang="cs-CZ" sz="2400" b="1">
                <a:solidFill>
                  <a:schemeClr val="bg2"/>
                </a:solidFill>
              </a:rPr>
              <a:t>infekce respirační, močové</a:t>
            </a:r>
            <a:r>
              <a:rPr lang="cs-CZ" altLang="cs-CZ" sz="2400">
                <a:solidFill>
                  <a:schemeClr val="accent1"/>
                </a:solidFill>
              </a:rPr>
              <a:t>,</a:t>
            </a:r>
            <a:r>
              <a:rPr lang="cs-CZ" altLang="cs-CZ" sz="2400"/>
              <a:t> kožní, posléze další a vzácně průjmová onemocnění</a:t>
            </a:r>
            <a:endParaRPr lang="cs-CZ" altLang="cs-CZ" sz="2400">
              <a:solidFill>
                <a:schemeClr val="bg1"/>
              </a:solidFill>
            </a:endParaRPr>
          </a:p>
          <a:p>
            <a:pPr lvl="1"/>
            <a:endParaRPr lang="cs-CZ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2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 Black" pitchFamily="34" charset="0"/>
              </a:rPr>
              <a:t>Správná odpověď</a:t>
            </a:r>
          </a:p>
          <a:p>
            <a:pPr lvl="1"/>
            <a:r>
              <a:rPr lang="cs-CZ" altLang="cs-CZ" b="1">
                <a:latin typeface="Arial Black" pitchFamily="34" charset="0"/>
              </a:rPr>
              <a:t>Bod 2.</a:t>
            </a:r>
            <a:r>
              <a:rPr lang="cs-CZ" altLang="cs-CZ">
                <a:latin typeface="Arial Black" pitchFamily="34" charset="0"/>
              </a:rPr>
              <a:t> </a:t>
            </a:r>
            <a:r>
              <a:rPr lang="cs-CZ" altLang="cs-CZ" b="1">
                <a:latin typeface="Arial Black" pitchFamily="34" charset="0"/>
              </a:rPr>
              <a:t>určujícím je objektivní nález, CRP</a:t>
            </a:r>
            <a:r>
              <a:rPr lang="cs-CZ" altLang="cs-CZ">
                <a:latin typeface="Arial Black" pitchFamily="34" charset="0"/>
              </a:rPr>
              <a:t>, ne však výtěr z krku, tento nemá žádný vztah k etiologii otitidy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3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 Black" pitchFamily="34" charset="0"/>
              </a:rPr>
              <a:t>7-měsíční kojenec má asi 2 dny rýmu. V noci před vyšetřením neklidný, bolestivě naříká, horečka přes 39</a:t>
            </a:r>
            <a:r>
              <a:rPr lang="en-US" altLang="cs-CZ">
                <a:latin typeface="Arial Black" pitchFamily="34" charset="0"/>
                <a:cs typeface="Arial" charset="0"/>
              </a:rPr>
              <a:t>º</a:t>
            </a:r>
            <a:r>
              <a:rPr lang="cs-CZ" altLang="cs-CZ">
                <a:latin typeface="Arial Black" pitchFamily="34" charset="0"/>
                <a:cs typeface="Arial" charset="0"/>
              </a:rPr>
              <a:t> C. Při návštěvě pediatra zjištěno lehké prosáknutí nosohltanu, T 38,9</a:t>
            </a:r>
            <a:r>
              <a:rPr lang="en-US" altLang="cs-CZ">
                <a:latin typeface="Arial Black" pitchFamily="34" charset="0"/>
                <a:cs typeface="Arial" charset="0"/>
              </a:rPr>
              <a:t>º</a:t>
            </a:r>
            <a:r>
              <a:rPr lang="cs-CZ" altLang="cs-CZ">
                <a:latin typeface="Arial Black" pitchFamily="34" charset="0"/>
                <a:cs typeface="Arial" charset="0"/>
              </a:rPr>
              <a:t> C, otoskopicky výrazné zarudnutí bubínku, CRP 120</a:t>
            </a:r>
            <a:endParaRPr lang="en-US" altLang="cs-CZ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3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Zahájíte symptomatickou léčbu antipyretiky a kapkami do nosu a pozvete dítě ke kontrole druhý den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Neodkladně zahájíte léčbu antibiotikem a pozvete dítě na kontrolu za týden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altLang="cs-CZ" sz="2800">
                <a:latin typeface="Arial Black" pitchFamily="34" charset="0"/>
              </a:rPr>
              <a:t>Neodkladně zahájíte léčbu antibiotikem a a vyžádáte si ORL konsilium a pozvete dítě ke kontrole druhý den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cs-CZ" altLang="cs-CZ" sz="280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Kasuistika 3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 Black" pitchFamily="34" charset="0"/>
              </a:rPr>
              <a:t>Správná odpověď je</a:t>
            </a:r>
          </a:p>
          <a:p>
            <a:pPr lvl="1"/>
            <a:r>
              <a:rPr lang="cs-CZ" altLang="cs-CZ">
                <a:latin typeface="Arial Black" pitchFamily="34" charset="0"/>
              </a:rPr>
              <a:t>Bod 3. Objektivní nález svědčí pro otitidu, zvýšené CRP pro bakteriální původ, incidence otitid v kojeneckém věku je nejvyšší a riziko komplikací je vysoké. Včasná ATB léčba s dostatečnou dávkou je důležitá. Kojenec s bakteriální otitidou by měl být vyšetřen na ORL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497013"/>
            <a:ext cx="8507412" cy="1139825"/>
          </a:xfrm>
        </p:spPr>
        <p:txBody>
          <a:bodyPr anchorCtr="1"/>
          <a:lstStyle/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Děkuji Vám za pozornost</a:t>
            </a:r>
          </a:p>
        </p:txBody>
      </p:sp>
      <p:pic>
        <p:nvPicPr>
          <p:cNvPr id="179203" name="Picture 3" descr="question-mark-d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3236913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Line 2"/>
          <p:cNvSpPr>
            <a:spLocks noChangeShapeType="1"/>
          </p:cNvSpPr>
          <p:nvPr/>
        </p:nvSpPr>
        <p:spPr bwMode="auto">
          <a:xfrm>
            <a:off x="1524000" y="6172200"/>
            <a:ext cx="6477000" cy="1588"/>
          </a:xfrm>
          <a:prstGeom prst="line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1524000" y="1676400"/>
            <a:ext cx="1588" cy="4495800"/>
          </a:xfrm>
          <a:prstGeom prst="line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 flipV="1">
            <a:off x="1524000" y="2589213"/>
            <a:ext cx="1066800" cy="3584575"/>
          </a:xfrm>
          <a:prstGeom prst="line">
            <a:avLst/>
          </a:prstGeom>
          <a:noFill/>
          <a:ln w="5724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53" name="Freeform 5"/>
          <p:cNvSpPr>
            <a:spLocks noChangeArrowheads="1"/>
          </p:cNvSpPr>
          <p:nvPr/>
        </p:nvSpPr>
        <p:spPr bwMode="auto">
          <a:xfrm>
            <a:off x="2590800" y="2590800"/>
            <a:ext cx="5049838" cy="2946400"/>
          </a:xfrm>
          <a:custGeom>
            <a:avLst/>
            <a:gdLst>
              <a:gd name="T0" fmla="*/ 0 w 3181"/>
              <a:gd name="T1" fmla="*/ 24 h 1856"/>
              <a:gd name="T2" fmla="*/ 210 w 3181"/>
              <a:gd name="T3" fmla="*/ 50 h 1856"/>
              <a:gd name="T4" fmla="*/ 262 w 3181"/>
              <a:gd name="T5" fmla="*/ 63 h 1856"/>
              <a:gd name="T6" fmla="*/ 341 w 3181"/>
              <a:gd name="T7" fmla="*/ 89 h 1856"/>
              <a:gd name="T8" fmla="*/ 445 w 3181"/>
              <a:gd name="T9" fmla="*/ 155 h 1856"/>
              <a:gd name="T10" fmla="*/ 550 w 3181"/>
              <a:gd name="T11" fmla="*/ 246 h 1856"/>
              <a:gd name="T12" fmla="*/ 589 w 3181"/>
              <a:gd name="T13" fmla="*/ 325 h 1856"/>
              <a:gd name="T14" fmla="*/ 655 w 3181"/>
              <a:gd name="T15" fmla="*/ 390 h 1856"/>
              <a:gd name="T16" fmla="*/ 707 w 3181"/>
              <a:gd name="T17" fmla="*/ 456 h 1856"/>
              <a:gd name="T18" fmla="*/ 733 w 3181"/>
              <a:gd name="T19" fmla="*/ 495 h 1856"/>
              <a:gd name="T20" fmla="*/ 799 w 3181"/>
              <a:gd name="T21" fmla="*/ 547 h 1856"/>
              <a:gd name="T22" fmla="*/ 864 w 3181"/>
              <a:gd name="T23" fmla="*/ 613 h 1856"/>
              <a:gd name="T24" fmla="*/ 1035 w 3181"/>
              <a:gd name="T25" fmla="*/ 757 h 1856"/>
              <a:gd name="T26" fmla="*/ 1231 w 3181"/>
              <a:gd name="T27" fmla="*/ 927 h 1856"/>
              <a:gd name="T28" fmla="*/ 1336 w 3181"/>
              <a:gd name="T29" fmla="*/ 1019 h 1856"/>
              <a:gd name="T30" fmla="*/ 1401 w 3181"/>
              <a:gd name="T31" fmla="*/ 1071 h 1856"/>
              <a:gd name="T32" fmla="*/ 1506 w 3181"/>
              <a:gd name="T33" fmla="*/ 1150 h 1856"/>
              <a:gd name="T34" fmla="*/ 1584 w 3181"/>
              <a:gd name="T35" fmla="*/ 1202 h 1856"/>
              <a:gd name="T36" fmla="*/ 1611 w 3181"/>
              <a:gd name="T37" fmla="*/ 1228 h 1856"/>
              <a:gd name="T38" fmla="*/ 1689 w 3181"/>
              <a:gd name="T39" fmla="*/ 1280 h 1856"/>
              <a:gd name="T40" fmla="*/ 1715 w 3181"/>
              <a:gd name="T41" fmla="*/ 1307 h 1856"/>
              <a:gd name="T42" fmla="*/ 1794 w 3181"/>
              <a:gd name="T43" fmla="*/ 1359 h 1856"/>
              <a:gd name="T44" fmla="*/ 1820 w 3181"/>
              <a:gd name="T45" fmla="*/ 1398 h 1856"/>
              <a:gd name="T46" fmla="*/ 1899 w 3181"/>
              <a:gd name="T47" fmla="*/ 1424 h 1856"/>
              <a:gd name="T48" fmla="*/ 2016 w 3181"/>
              <a:gd name="T49" fmla="*/ 1477 h 1856"/>
              <a:gd name="T50" fmla="*/ 2082 w 3181"/>
              <a:gd name="T51" fmla="*/ 1529 h 1856"/>
              <a:gd name="T52" fmla="*/ 2160 w 3181"/>
              <a:gd name="T53" fmla="*/ 1555 h 1856"/>
              <a:gd name="T54" fmla="*/ 2422 w 3181"/>
              <a:gd name="T55" fmla="*/ 1660 h 1856"/>
              <a:gd name="T56" fmla="*/ 2461 w 3181"/>
              <a:gd name="T57" fmla="*/ 1686 h 1856"/>
              <a:gd name="T58" fmla="*/ 2592 w 3181"/>
              <a:gd name="T59" fmla="*/ 1726 h 1856"/>
              <a:gd name="T60" fmla="*/ 2789 w 3181"/>
              <a:gd name="T61" fmla="*/ 1778 h 1856"/>
              <a:gd name="T62" fmla="*/ 2920 w 3181"/>
              <a:gd name="T63" fmla="*/ 1804 h 1856"/>
              <a:gd name="T64" fmla="*/ 3181 w 3181"/>
              <a:gd name="T65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81" h="1856">
                <a:moveTo>
                  <a:pt x="0" y="24"/>
                </a:moveTo>
                <a:cubicBezTo>
                  <a:pt x="74" y="0"/>
                  <a:pt x="138" y="26"/>
                  <a:pt x="210" y="50"/>
                </a:cubicBezTo>
                <a:cubicBezTo>
                  <a:pt x="227" y="56"/>
                  <a:pt x="245" y="58"/>
                  <a:pt x="262" y="63"/>
                </a:cubicBezTo>
                <a:cubicBezTo>
                  <a:pt x="289" y="71"/>
                  <a:pt x="341" y="89"/>
                  <a:pt x="341" y="89"/>
                </a:cubicBezTo>
                <a:cubicBezTo>
                  <a:pt x="380" y="115"/>
                  <a:pt x="401" y="140"/>
                  <a:pt x="445" y="155"/>
                </a:cubicBezTo>
                <a:cubicBezTo>
                  <a:pt x="522" y="231"/>
                  <a:pt x="485" y="203"/>
                  <a:pt x="550" y="246"/>
                </a:cubicBezTo>
                <a:cubicBezTo>
                  <a:pt x="562" y="283"/>
                  <a:pt x="562" y="294"/>
                  <a:pt x="589" y="325"/>
                </a:cubicBezTo>
                <a:cubicBezTo>
                  <a:pt x="609" y="348"/>
                  <a:pt x="655" y="390"/>
                  <a:pt x="655" y="390"/>
                </a:cubicBezTo>
                <a:cubicBezTo>
                  <a:pt x="680" y="467"/>
                  <a:pt x="648" y="397"/>
                  <a:pt x="707" y="456"/>
                </a:cubicBezTo>
                <a:cubicBezTo>
                  <a:pt x="718" y="467"/>
                  <a:pt x="723" y="483"/>
                  <a:pt x="733" y="495"/>
                </a:cubicBezTo>
                <a:cubicBezTo>
                  <a:pt x="753" y="520"/>
                  <a:pt x="772" y="529"/>
                  <a:pt x="799" y="547"/>
                </a:cubicBezTo>
                <a:cubicBezTo>
                  <a:pt x="849" y="624"/>
                  <a:pt x="796" y="554"/>
                  <a:pt x="864" y="613"/>
                </a:cubicBezTo>
                <a:cubicBezTo>
                  <a:pt x="922" y="663"/>
                  <a:pt x="970" y="715"/>
                  <a:pt x="1035" y="757"/>
                </a:cubicBezTo>
                <a:cubicBezTo>
                  <a:pt x="1074" y="815"/>
                  <a:pt x="1172" y="878"/>
                  <a:pt x="1231" y="927"/>
                </a:cubicBezTo>
                <a:cubicBezTo>
                  <a:pt x="1281" y="969"/>
                  <a:pt x="1273" y="998"/>
                  <a:pt x="1336" y="1019"/>
                </a:cubicBezTo>
                <a:cubicBezTo>
                  <a:pt x="1403" y="1119"/>
                  <a:pt x="1318" y="1009"/>
                  <a:pt x="1401" y="1071"/>
                </a:cubicBezTo>
                <a:cubicBezTo>
                  <a:pt x="1525" y="1163"/>
                  <a:pt x="1417" y="1118"/>
                  <a:pt x="1506" y="1150"/>
                </a:cubicBezTo>
                <a:cubicBezTo>
                  <a:pt x="1602" y="1246"/>
                  <a:pt x="1492" y="1148"/>
                  <a:pt x="1584" y="1202"/>
                </a:cubicBezTo>
                <a:cubicBezTo>
                  <a:pt x="1595" y="1208"/>
                  <a:pt x="1601" y="1221"/>
                  <a:pt x="1611" y="1228"/>
                </a:cubicBezTo>
                <a:cubicBezTo>
                  <a:pt x="1636" y="1247"/>
                  <a:pt x="1663" y="1263"/>
                  <a:pt x="1689" y="1280"/>
                </a:cubicBezTo>
                <a:cubicBezTo>
                  <a:pt x="1699" y="1287"/>
                  <a:pt x="1705" y="1299"/>
                  <a:pt x="1715" y="1307"/>
                </a:cubicBezTo>
                <a:cubicBezTo>
                  <a:pt x="1740" y="1326"/>
                  <a:pt x="1794" y="1359"/>
                  <a:pt x="1794" y="1359"/>
                </a:cubicBezTo>
                <a:cubicBezTo>
                  <a:pt x="1803" y="1372"/>
                  <a:pt x="1807" y="1390"/>
                  <a:pt x="1820" y="1398"/>
                </a:cubicBezTo>
                <a:cubicBezTo>
                  <a:pt x="1844" y="1413"/>
                  <a:pt x="1899" y="1424"/>
                  <a:pt x="1899" y="1424"/>
                </a:cubicBezTo>
                <a:cubicBezTo>
                  <a:pt x="1935" y="1461"/>
                  <a:pt x="1966" y="1464"/>
                  <a:pt x="2016" y="1477"/>
                </a:cubicBezTo>
                <a:cubicBezTo>
                  <a:pt x="2037" y="1498"/>
                  <a:pt x="2054" y="1516"/>
                  <a:pt x="2082" y="1529"/>
                </a:cubicBezTo>
                <a:cubicBezTo>
                  <a:pt x="2107" y="1540"/>
                  <a:pt x="2160" y="1555"/>
                  <a:pt x="2160" y="1555"/>
                </a:cubicBezTo>
                <a:cubicBezTo>
                  <a:pt x="2220" y="1615"/>
                  <a:pt x="2340" y="1633"/>
                  <a:pt x="2422" y="1660"/>
                </a:cubicBezTo>
                <a:cubicBezTo>
                  <a:pt x="2437" y="1665"/>
                  <a:pt x="2447" y="1680"/>
                  <a:pt x="2461" y="1686"/>
                </a:cubicBezTo>
                <a:cubicBezTo>
                  <a:pt x="2503" y="1704"/>
                  <a:pt x="2548" y="1715"/>
                  <a:pt x="2592" y="1726"/>
                </a:cubicBezTo>
                <a:cubicBezTo>
                  <a:pt x="2657" y="1742"/>
                  <a:pt x="2724" y="1764"/>
                  <a:pt x="2789" y="1778"/>
                </a:cubicBezTo>
                <a:cubicBezTo>
                  <a:pt x="2874" y="1797"/>
                  <a:pt x="2849" y="1783"/>
                  <a:pt x="2920" y="1804"/>
                </a:cubicBezTo>
                <a:cubicBezTo>
                  <a:pt x="3009" y="1830"/>
                  <a:pt x="3085" y="1856"/>
                  <a:pt x="3181" y="1856"/>
                </a:cubicBezTo>
              </a:path>
            </a:pathLst>
          </a:custGeom>
          <a:noFill/>
          <a:ln w="5724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1524000" y="4419600"/>
            <a:ext cx="6248400" cy="1588"/>
          </a:xfrm>
          <a:prstGeom prst="line">
            <a:avLst/>
          </a:prstGeom>
          <a:noFill/>
          <a:ln w="38160">
            <a:solidFill>
              <a:srgbClr val="66FF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2133600" y="19050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C</a:t>
            </a:r>
            <a:r>
              <a:rPr lang="cs-CZ" altLang="cs-CZ" sz="2000" b="1" baseline="-33000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MAX </a:t>
            </a:r>
            <a:r>
              <a:rPr lang="cs-CZ" altLang="cs-CZ" sz="20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=</a:t>
            </a:r>
            <a:r>
              <a:rPr lang="cs-CZ" altLang="cs-CZ" sz="20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 „ peak“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3429000" y="2286000"/>
            <a:ext cx="1600200" cy="650875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C</a:t>
            </a:r>
            <a:r>
              <a:rPr lang="cs-CZ" altLang="cs-CZ" sz="2000" b="1" baseline="-1000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max</a:t>
            </a:r>
            <a:r>
              <a:rPr lang="cs-CZ" altLang="cs-CZ" sz="2000" b="1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 / MIC</a:t>
            </a:r>
            <a:r>
              <a:rPr lang="cs-CZ" altLang="cs-CZ" sz="20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    </a:t>
            </a:r>
            <a:r>
              <a:rPr lang="cs-CZ" altLang="cs-CZ" sz="16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aminoglykosidy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>
            <a:off x="2133600" y="4038600"/>
            <a:ext cx="533400" cy="304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>
            <a:off x="2286000" y="3657600"/>
            <a:ext cx="1295400" cy="7620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2438400" y="3200400"/>
            <a:ext cx="1905000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>
            <a:off x="2590800" y="2819400"/>
            <a:ext cx="2133600" cy="14478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5257800" y="2895600"/>
            <a:ext cx="1524000" cy="1044575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AUC / MIC</a:t>
            </a:r>
            <a:r>
              <a:rPr lang="cs-CZ" altLang="cs-CZ" sz="20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sz="14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fluorochinolony azalidy             glykopeptidy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2057400" y="4419600"/>
            <a:ext cx="2819400" cy="1588"/>
          </a:xfrm>
          <a:prstGeom prst="line">
            <a:avLst/>
          </a:prstGeom>
          <a:noFill/>
          <a:ln w="3816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2286000" y="4581525"/>
            <a:ext cx="1447800" cy="1511300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cs-CZ" altLang="cs-CZ" sz="2000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&gt;</a:t>
            </a:r>
            <a:r>
              <a:rPr lang="cs-CZ" altLang="cs-CZ" sz="2000" b="1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MIC </a:t>
            </a:r>
            <a:r>
              <a:rPr lang="cs-CZ" altLang="cs-CZ" sz="2000" b="1">
                <a:solidFill>
                  <a:srgbClr val="FFFF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     </a:t>
            </a:r>
            <a:r>
              <a:rPr lang="cs-CZ" altLang="cs-CZ" sz="1600" b="1">
                <a:solidFill>
                  <a:schemeClr val="bg2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beta laktamy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600" b="1"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makrolidy tetracykliny oxazolidinony</a:t>
            </a:r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7772400" y="3962400"/>
            <a:ext cx="838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altLang="cs-CZ" sz="2400" b="1">
                <a:solidFill>
                  <a:srgbClr val="66FF33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MIC</a:t>
            </a:r>
          </a:p>
        </p:txBody>
      </p: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4038600" y="6248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altLang="cs-CZ" sz="2400" b="1"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čas</a:t>
            </a:r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2286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b="1"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konc.</a:t>
            </a:r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7696200" y="4876800"/>
            <a:ext cx="1143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altLang="cs-CZ" sz="2000" b="1">
                <a:solidFill>
                  <a:srgbClr val="FF3300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PAE</a:t>
            </a:r>
          </a:p>
        </p:txBody>
      </p:sp>
      <p:sp>
        <p:nvSpPr>
          <p:cNvPr id="206868" name="Line 20"/>
          <p:cNvSpPr>
            <a:spLocks noChangeShapeType="1"/>
          </p:cNvSpPr>
          <p:nvPr/>
        </p:nvSpPr>
        <p:spPr bwMode="auto">
          <a:xfrm flipH="1">
            <a:off x="5637213" y="4419600"/>
            <a:ext cx="384175" cy="3810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69" name="Line 21"/>
          <p:cNvSpPr>
            <a:spLocks noChangeShapeType="1"/>
          </p:cNvSpPr>
          <p:nvPr/>
        </p:nvSpPr>
        <p:spPr bwMode="auto">
          <a:xfrm flipH="1">
            <a:off x="5942013" y="4419600"/>
            <a:ext cx="536575" cy="5334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70" name="Line 22"/>
          <p:cNvSpPr>
            <a:spLocks noChangeShapeType="1"/>
          </p:cNvSpPr>
          <p:nvPr/>
        </p:nvSpPr>
        <p:spPr bwMode="auto">
          <a:xfrm flipH="1">
            <a:off x="6323013" y="4419600"/>
            <a:ext cx="688975" cy="6858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71" name="Line 23"/>
          <p:cNvSpPr>
            <a:spLocks noChangeShapeType="1"/>
          </p:cNvSpPr>
          <p:nvPr/>
        </p:nvSpPr>
        <p:spPr bwMode="auto">
          <a:xfrm flipH="1">
            <a:off x="6627813" y="4419600"/>
            <a:ext cx="765175" cy="8382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72" name="Line 24"/>
          <p:cNvSpPr>
            <a:spLocks noChangeShapeType="1"/>
          </p:cNvSpPr>
          <p:nvPr/>
        </p:nvSpPr>
        <p:spPr bwMode="auto">
          <a:xfrm flipH="1">
            <a:off x="7008813" y="4495800"/>
            <a:ext cx="688975" cy="8382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684213" y="609600"/>
            <a:ext cx="7545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3600" b="1">
                <a:ea typeface="Lucida Sans Unicode" pitchFamily="34" charset="0"/>
                <a:cs typeface="Lucida Sans Unicode" pitchFamily="34" charset="0"/>
              </a:rPr>
              <a:t>Farmakodynamické parametry</a:t>
            </a:r>
          </a:p>
        </p:txBody>
      </p:sp>
      <p:sp>
        <p:nvSpPr>
          <p:cNvPr id="206874" name="Text Box 26"/>
          <p:cNvSpPr txBox="1">
            <a:spLocks noChangeArrowheads="1"/>
          </p:cNvSpPr>
          <p:nvPr/>
        </p:nvSpPr>
        <p:spPr bwMode="auto">
          <a:xfrm>
            <a:off x="5029200" y="5257800"/>
            <a:ext cx="99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altLang="cs-CZ" sz="2400" b="1">
                <a:solidFill>
                  <a:srgbClr val="66FF33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AUC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0"/>
            <a:ext cx="8153400" cy="742950"/>
          </a:xfrm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cs-CZ" sz="2800" b="1">
                <a:solidFill>
                  <a:schemeClr val="bg2"/>
                </a:solidFill>
              </a:rPr>
              <a:t>Farmakologie antimikrobní léčby</a:t>
            </a:r>
            <a:endParaRPr lang="en-US" altLang="cs-CZ" b="1">
              <a:solidFill>
                <a:schemeClr val="bg2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>
                <a:solidFill>
                  <a:schemeClr val="bg2"/>
                </a:solidFill>
              </a:rPr>
              <a:t>	</a:t>
            </a:r>
            <a:r>
              <a:rPr lang="en-US" altLang="cs-CZ" sz="2400" b="1">
                <a:solidFill>
                  <a:schemeClr val="bg2"/>
                </a:solidFill>
              </a:rPr>
              <a:t>Farmakokinetika(PK)	</a:t>
            </a:r>
            <a:r>
              <a:rPr lang="en-US" altLang="cs-CZ" sz="2400">
                <a:solidFill>
                  <a:schemeClr val="bg2"/>
                </a:solidFill>
              </a:rPr>
              <a:t>	 </a:t>
            </a:r>
            <a:r>
              <a:rPr lang="en-US" altLang="cs-CZ" sz="2400" b="1">
                <a:solidFill>
                  <a:schemeClr val="bg2"/>
                </a:solidFill>
              </a:rPr>
              <a:t>Farmakodynamika (PD)</a:t>
            </a:r>
            <a:r>
              <a:rPr lang="en-US" altLang="cs-CZ" sz="2000">
                <a:solidFill>
                  <a:schemeClr val="bg2"/>
                </a:solidFill>
              </a:rPr>
              <a:t> 						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>
                <a:solidFill>
                  <a:schemeClr val="bg2"/>
                </a:solidFill>
              </a:rPr>
              <a:t>	</a:t>
            </a:r>
            <a:r>
              <a:rPr lang="en-US" altLang="cs-CZ" sz="2000">
                <a:solidFill>
                  <a:schemeClr val="bg2"/>
                </a:solidFill>
              </a:rPr>
              <a:t>				      Koncentrace          Farmakologický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		      v tkáních a              a toxikologický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		      tělních                     efekt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  Dávkovací        Koncentrace           tekutinách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  režim    	     v séru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               	                                Koncentrace 	 Antimikrobní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		     v místě infekce           efekt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Absorbce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Distribuce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Eliminace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cs-CZ" sz="2000">
                <a:solidFill>
                  <a:schemeClr val="bg2"/>
                </a:solidFill>
              </a:rPr>
              <a:t>			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609600" y="3733800"/>
            <a:ext cx="1122363" cy="857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2286000" y="3733800"/>
            <a:ext cx="1801813" cy="857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4495800" y="2667000"/>
            <a:ext cx="1752600" cy="15240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6781800" y="2590800"/>
            <a:ext cx="1752600" cy="131921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4419600" y="4419600"/>
            <a:ext cx="2133600" cy="9366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6934200" y="4419600"/>
            <a:ext cx="1600200" cy="9366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1731963" y="4203700"/>
            <a:ext cx="5540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3" name="Line 11"/>
          <p:cNvSpPr>
            <a:spLocks noChangeShapeType="1"/>
          </p:cNvSpPr>
          <p:nvPr/>
        </p:nvSpPr>
        <p:spPr bwMode="auto">
          <a:xfrm flipV="1">
            <a:off x="4087813" y="3344863"/>
            <a:ext cx="414337" cy="3889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>
            <a:off x="4087813" y="4592638"/>
            <a:ext cx="346075" cy="3905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 flipV="1">
            <a:off x="6324600" y="3276600"/>
            <a:ext cx="45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6553200" y="4876800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4372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484313"/>
            <a:ext cx="8116887" cy="3968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147050" cy="884238"/>
          </a:xfrm>
        </p:spPr>
        <p:txBody>
          <a:bodyPr/>
          <a:lstStyle/>
          <a:p>
            <a:r>
              <a:rPr lang="sk-SK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Antibiotika nezbytná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sk-SK" altLang="cs-CZ" b="1" dirty="0">
                <a:solidFill>
                  <a:schemeClr val="bg2"/>
                </a:solidFill>
              </a:rPr>
              <a:t>Vlastnosti</a:t>
            </a:r>
            <a:endParaRPr lang="sk-SK" altLang="cs-CZ" dirty="0">
              <a:solidFill>
                <a:schemeClr val="bg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sk-SK" altLang="cs-CZ" sz="2800" dirty="0" err="1"/>
              <a:t>Nízká</a:t>
            </a:r>
            <a:r>
              <a:rPr lang="sk-SK" altLang="cs-CZ" sz="2800" dirty="0"/>
              <a:t> toxicita</a:t>
            </a:r>
          </a:p>
          <a:p>
            <a:pPr marL="609600" indent="-609600">
              <a:buFontTx/>
              <a:buAutoNum type="arabicPeriod"/>
            </a:pPr>
            <a:r>
              <a:rPr lang="sk-SK" altLang="cs-CZ" sz="2800" dirty="0" err="1"/>
              <a:t>Úzké</a:t>
            </a:r>
            <a:r>
              <a:rPr lang="sk-SK" altLang="cs-CZ" sz="2800" dirty="0"/>
              <a:t> spektrum</a:t>
            </a:r>
          </a:p>
          <a:p>
            <a:pPr marL="609600" indent="-609600">
              <a:buFontTx/>
              <a:buAutoNum type="arabicPeriod"/>
            </a:pPr>
            <a:r>
              <a:rPr lang="sk-SK" altLang="cs-CZ" sz="2800" dirty="0"/>
              <a:t>Dobré </a:t>
            </a:r>
            <a:r>
              <a:rPr lang="sk-SK" altLang="cs-CZ" sz="2800" dirty="0" err="1"/>
              <a:t>farmakokinetické</a:t>
            </a:r>
            <a:r>
              <a:rPr lang="sk-SK" altLang="cs-CZ" sz="2800" dirty="0"/>
              <a:t> a </a:t>
            </a:r>
            <a:r>
              <a:rPr lang="sk-SK" altLang="cs-CZ" sz="2800" dirty="0" err="1"/>
              <a:t>farmakodynamické</a:t>
            </a:r>
            <a:r>
              <a:rPr lang="sk-SK" altLang="cs-CZ" sz="2800" dirty="0"/>
              <a:t> vlastnosti</a:t>
            </a:r>
          </a:p>
          <a:p>
            <a:pPr marL="609600" indent="-609600">
              <a:buFontTx/>
              <a:buAutoNum type="arabicPeriod"/>
            </a:pPr>
            <a:r>
              <a:rPr lang="sk-SK" altLang="cs-CZ" sz="2800" b="1" dirty="0" err="1"/>
              <a:t>Žádná</a:t>
            </a:r>
            <a:r>
              <a:rPr lang="sk-SK" altLang="cs-CZ" sz="2800" b="1" dirty="0"/>
              <a:t> nebo </a:t>
            </a:r>
            <a:r>
              <a:rPr lang="sk-SK" altLang="cs-CZ" sz="2800" b="1" dirty="0" err="1"/>
              <a:t>nízká</a:t>
            </a:r>
            <a:r>
              <a:rPr lang="sk-SK" altLang="cs-CZ" sz="2800" b="1" dirty="0"/>
              <a:t> </a:t>
            </a:r>
            <a:r>
              <a:rPr lang="sk-SK" altLang="cs-CZ" sz="2800" b="1" dirty="0" err="1"/>
              <a:t>indukce</a:t>
            </a:r>
            <a:r>
              <a:rPr lang="sk-SK" altLang="cs-CZ" sz="2800" b="1" dirty="0"/>
              <a:t> tvorby betalaktamáz, </a:t>
            </a:r>
            <a:r>
              <a:rPr lang="sk-SK" altLang="cs-CZ" sz="2800" b="1" dirty="0" err="1"/>
              <a:t>nízký</a:t>
            </a:r>
            <a:r>
              <a:rPr lang="sk-SK" altLang="cs-CZ" sz="2800" b="1" dirty="0"/>
              <a:t> potenciál </a:t>
            </a:r>
            <a:r>
              <a:rPr lang="sk-SK" altLang="cs-CZ" sz="2800" b="1" dirty="0" err="1"/>
              <a:t>rezistence</a:t>
            </a:r>
            <a:endParaRPr lang="sk-SK" altLang="cs-CZ" sz="2800" b="1" dirty="0"/>
          </a:p>
          <a:p>
            <a:pPr marL="609600" indent="-609600">
              <a:buFontTx/>
              <a:buAutoNum type="arabicPeriod"/>
            </a:pPr>
            <a:r>
              <a:rPr lang="sk-SK" altLang="cs-CZ" sz="2800" dirty="0" err="1"/>
              <a:t>Léky</a:t>
            </a:r>
            <a:r>
              <a:rPr lang="sk-SK" altLang="cs-CZ" sz="2800" dirty="0"/>
              <a:t> </a:t>
            </a:r>
            <a:r>
              <a:rPr lang="sk-SK" altLang="cs-CZ" sz="2800" dirty="0" err="1"/>
              <a:t>volby</a:t>
            </a:r>
            <a:endParaRPr lang="sk-SK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1161</TotalTime>
  <Words>1882</Words>
  <Application>Microsoft Office PowerPoint</Application>
  <PresentationFormat>Předvádění na obrazovce (4:3)</PresentationFormat>
  <Paragraphs>343</Paragraphs>
  <Slides>64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64</vt:i4>
      </vt:variant>
    </vt:vector>
  </HeadingPairs>
  <TitlesOfParts>
    <vt:vector size="68" baseType="lpstr">
      <vt:lpstr>Pixel</vt:lpstr>
      <vt:lpstr>Graf</vt:lpstr>
      <vt:lpstr>Dokument</vt:lpstr>
      <vt:lpstr>List</vt:lpstr>
      <vt:lpstr> Antibiotika  a komunitní infekce  </vt:lpstr>
      <vt:lpstr>Problémy</vt:lpstr>
      <vt:lpstr>Prezentace aplikace PowerPoint</vt:lpstr>
      <vt:lpstr>Prezentace aplikace PowerPoint</vt:lpstr>
      <vt:lpstr>Přiměřené použití antibiotik</vt:lpstr>
      <vt:lpstr> Dobrá antibiotická praxe</vt:lpstr>
      <vt:lpstr>Prezentace aplikace PowerPoint</vt:lpstr>
      <vt:lpstr>Farmakologie antimikrobní léčby</vt:lpstr>
      <vt:lpstr>Antibiotika nezbytná</vt:lpstr>
      <vt:lpstr>PŘIMĚŘENÉ POUŽITÍ ANTIBIOTIK</vt:lpstr>
      <vt:lpstr>Nejčastější indikace ATB                   v ambulantní praxi</vt:lpstr>
      <vt:lpstr>Respirační onemocnění u dětí</vt:lpstr>
      <vt:lpstr>Respirační onemocnění u dospělých</vt:lpstr>
      <vt:lpstr>Nejčastější problémy                       v diagnostice a léčbě I</vt:lpstr>
      <vt:lpstr>Nejčastější problémy                   v diagnostice a léčbě I</vt:lpstr>
      <vt:lpstr>Prezentace aplikace PowerPoint</vt:lpstr>
      <vt:lpstr>Prezentace aplikace PowerPoint</vt:lpstr>
      <vt:lpstr>Bolesti v krku</vt:lpstr>
      <vt:lpstr>Tonsillopharyngitis acuta</vt:lpstr>
      <vt:lpstr>Bolesti v krku</vt:lpstr>
      <vt:lpstr>Problémy v léčbě tonzilofaryngitidy </vt:lpstr>
      <vt:lpstr>Prezentace aplikace PowerPoint</vt:lpstr>
      <vt:lpstr>Prezentace aplikace PowerPoint</vt:lpstr>
      <vt:lpstr>Prezentace aplikace PowerPoint</vt:lpstr>
      <vt:lpstr>Alternativy léčby tonzilofaryngitid</vt:lpstr>
      <vt:lpstr>„Stará antibiotika“ ► Nové použití</vt:lpstr>
      <vt:lpstr>Prezentace aplikace PowerPoint</vt:lpstr>
      <vt:lpstr>Nejčastější problémy v diagnostice a léčbě II    </vt:lpstr>
      <vt:lpstr>Prezentace aplikace PowerPoint</vt:lpstr>
      <vt:lpstr>Infekce dolních cest dýchacích </vt:lpstr>
      <vt:lpstr>Nejčastější problémy                   v diagnostice a léčbě III</vt:lpstr>
      <vt:lpstr>Pneumokoková pneumonie I.</vt:lpstr>
      <vt:lpstr>Pneumokoková pneumonie II.</vt:lpstr>
      <vt:lpstr>Pneumokoková pneumonie III.</vt:lpstr>
      <vt:lpstr>Komunitní pneumonie (CAP)</vt:lpstr>
      <vt:lpstr>„Stará antibiotika“</vt:lpstr>
      <vt:lpstr>Prezentace aplikace PowerPoint</vt:lpstr>
      <vt:lpstr>SPC Amoxicilin 2011</vt:lpstr>
      <vt:lpstr>SPC Amoxicilin Sandoz, Amoxihexal 1000, Ospamox</vt:lpstr>
      <vt:lpstr>Vzájemný poměr amoxicilinu  a klavulanátu v perorálních LP   účinná látka AMOXICILIN</vt:lpstr>
      <vt:lpstr>Perorální aminopeniciliny dávkování u těžkých infekcí (komunitní pneumonie, otitidy u dětí) </vt:lpstr>
      <vt:lpstr>Prezentace aplikace PowerPoint</vt:lpstr>
      <vt:lpstr>Amoxicilin - klavulanát</vt:lpstr>
      <vt:lpstr>Prezentace aplikace PowerPoint</vt:lpstr>
      <vt:lpstr>Nejčastější problémy                   v diagnostice a léčbě IV</vt:lpstr>
      <vt:lpstr> Podíl mykoplazmových pneumonií   v studii CAP v pražských FN  </vt:lpstr>
      <vt:lpstr>Rtg nález u mykoplazmové infekce</vt:lpstr>
      <vt:lpstr>Makrolidy indikace</vt:lpstr>
      <vt:lpstr>FC a FD azitromycinu </vt:lpstr>
      <vt:lpstr>Infekce močových cest</vt:lpstr>
      <vt:lpstr> Nová antibiotika</vt:lpstr>
      <vt:lpstr>Nová antibiotika</vt:lpstr>
      <vt:lpstr> Nejčastější chyby v ATB léčbě</vt:lpstr>
      <vt:lpstr> Cíl spolupráce a vzdělávání </vt:lpstr>
      <vt:lpstr>Kasuistika 1</vt:lpstr>
      <vt:lpstr>Kasuistika 1</vt:lpstr>
      <vt:lpstr>Kasuistika 1</vt:lpstr>
      <vt:lpstr>Kasuistika 2</vt:lpstr>
      <vt:lpstr>Kasuistika 2</vt:lpstr>
      <vt:lpstr>Kasuistika 2</vt:lpstr>
      <vt:lpstr>Kasuistika 3</vt:lpstr>
      <vt:lpstr>Kasuistika 3</vt:lpstr>
      <vt:lpstr>Kasuistika 3</vt:lpstr>
      <vt:lpstr>Děkuji Vám za pozornost</vt:lpstr>
    </vt:vector>
  </TitlesOfParts>
  <Company>Terasa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Mýty         v infekčním lékařštví</dc:title>
  <dc:creator>Dusko Kolac</dc:creator>
  <cp:lastModifiedBy>vilma</cp:lastModifiedBy>
  <cp:revision>34</cp:revision>
  <dcterms:created xsi:type="dcterms:W3CDTF">2009-11-27T21:28:56Z</dcterms:created>
  <dcterms:modified xsi:type="dcterms:W3CDTF">2013-10-18T16:11:22Z</dcterms:modified>
</cp:coreProperties>
</file>