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92" r:id="rId3"/>
    <p:sldId id="290" r:id="rId4"/>
    <p:sldId id="291" r:id="rId5"/>
    <p:sldId id="279" r:id="rId6"/>
    <p:sldId id="280" r:id="rId7"/>
    <p:sldId id="258" r:id="rId8"/>
    <p:sldId id="265" r:id="rId9"/>
    <p:sldId id="266" r:id="rId10"/>
    <p:sldId id="267" r:id="rId11"/>
    <p:sldId id="268" r:id="rId12"/>
    <p:sldId id="269" r:id="rId13"/>
    <p:sldId id="264" r:id="rId14"/>
    <p:sldId id="294" r:id="rId15"/>
    <p:sldId id="283" r:id="rId16"/>
    <p:sldId id="275" r:id="rId17"/>
    <p:sldId id="277" r:id="rId18"/>
    <p:sldId id="270" r:id="rId19"/>
    <p:sldId id="282" r:id="rId20"/>
    <p:sldId id="259" r:id="rId21"/>
    <p:sldId id="260" r:id="rId22"/>
    <p:sldId id="295" r:id="rId23"/>
    <p:sldId id="278" r:id="rId24"/>
    <p:sldId id="274" r:id="rId25"/>
    <p:sldId id="272" r:id="rId26"/>
    <p:sldId id="286" r:id="rId27"/>
    <p:sldId id="287" r:id="rId28"/>
    <p:sldId id="288" r:id="rId29"/>
    <p:sldId id="289" r:id="rId30"/>
    <p:sldId id="281" r:id="rId31"/>
    <p:sldId id="271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93602731009686"/>
          <c:y val="0.10843543792331618"/>
          <c:w val="0.81950717597034672"/>
          <c:h val="0.73050420045928899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NzP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List1!$A$2:$A$6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oNzP</c:v>
                </c:pt>
              </c:strCache>
            </c:strRef>
          </c:tx>
          <c:spPr>
            <a:ln w="28575">
              <a:solidFill>
                <a:schemeClr val="accent5"/>
              </a:solidFill>
              <a:prstDash val="dash"/>
            </a:ln>
          </c:spPr>
          <c:marker>
            <c:symbol val="none"/>
          </c:marker>
          <c:cat>
            <c:numRef>
              <c:f>List1!$A$2:$A$6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65664"/>
        <c:axId val="129267584"/>
      </c:lineChart>
      <c:catAx>
        <c:axId val="1292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267584"/>
        <c:crosses val="autoZero"/>
        <c:auto val="1"/>
        <c:lblAlgn val="ctr"/>
        <c:lblOffset val="100"/>
        <c:noMultiLvlLbl val="0"/>
      </c:catAx>
      <c:valAx>
        <c:axId val="129267584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2926566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293530516811263"/>
          <c:y val="0.55376297200662772"/>
          <c:w val="0.24980330468331802"/>
          <c:h val="0.256163338275050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0.89091</cdr:x>
      <cdr:y>0.89534</cdr:y>
    </cdr:from>
    <cdr:to>
      <cdr:x>1</cdr:x>
      <cdr:y>0.97384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528392" y="246404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 smtClean="0"/>
            <a:t>věk</a:t>
          </a:r>
          <a:endParaRPr lang="cs-CZ" sz="1100" dirty="0"/>
        </a:p>
      </cdr:txBody>
    </cdr:sp>
  </cdr:relSizeAnchor>
  <cdr:relSizeAnchor xmlns:cdr="http://schemas.openxmlformats.org/drawingml/2006/chartDrawing">
    <cdr:from>
      <cdr:x>0</cdr:x>
      <cdr:y>0.18889</cdr:y>
    </cdr:from>
    <cdr:to>
      <cdr:x>0.12727</cdr:x>
      <cdr:y>0.29355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0" y="51983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 smtClean="0"/>
            <a:t>dB</a:t>
          </a:r>
          <a:endParaRPr lang="cs-CZ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E777-AB77-4A52-BA14-701F5894BFB5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4DC-2585-4469-AB5E-E8CCEE7942D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163E-BCA4-4F0A-8E92-54EEDC49461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3009C1-F45C-47A7-BE08-1172F54A1E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57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B14389-2F57-4F1D-9104-67BA020797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846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B213D7-AB81-484D-A9EE-64A8A46679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11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626ACE-1FC5-4918-B0A3-B0F59367D4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56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0853-A465-48C7-848A-2A1FF43AE4A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5850-A3AE-4527-8D04-149EA02AE60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002F-143D-4276-B716-174D87FD0BB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0481-DA62-4A00-8CA3-769AE754B95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3860-6A48-4801-B0ED-67ACFFABCE9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E8A-F491-4397-BC0A-6B0FD0B65DE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9849-3DAE-45C3-9ED2-58FEC21E7208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41210ED-41BD-4936-A3AC-B59E409AB0D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Kliknutím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0CDA46-10A1-4FED-A0AF-7D275AD1640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file:///H:\V&#253;uka%20LF\LF%20v&#253;uka%20ZS\Videa\Lesy%20a%20louky\lesni_delnik.wmv" TargetMode="External"/><Relationship Id="rId7" Type="http://schemas.openxmlformats.org/officeDocument/2006/relationships/image" Target="../media/image2.emf"/><Relationship Id="rId2" Type="http://schemas.openxmlformats.org/officeDocument/2006/relationships/video" Target="file:///H:\V&#253;uka%20LF\LF%20v&#253;uka%20ZS\Videa\Kamenolom\platkar.wm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Chart1.xls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video" Target="file:///H:\V&#253;uka%20LF\LF%20v&#253;uka%20ZS\Videa\Sl&#233;v&#225;rna\stojanova_bruska.wmv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Problémy a chyby v péči o profesní poškození sluchu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J. Chaloupka, </a:t>
            </a:r>
            <a:endParaRPr lang="cs-CZ" altLang="cs-CZ" dirty="0" smtClean="0"/>
          </a:p>
          <a:p>
            <a:r>
              <a:rPr lang="cs-CZ" altLang="cs-CZ" dirty="0" smtClean="0"/>
              <a:t>KPL </a:t>
            </a:r>
            <a:r>
              <a:rPr lang="cs-CZ" altLang="cs-CZ" dirty="0"/>
              <a:t>LF a FN Hradec Králové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Ochrana sluchu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3525"/>
            <a:ext cx="8001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86200" y="5878513"/>
            <a:ext cx="3983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R. McKinley, AFRL/HECB Dayton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Ochrana sluchu</a:t>
            </a:r>
            <a:endParaRPr lang="cs-CZ" altLang="cs-CZ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7338"/>
            <a:ext cx="77724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0" y="5029200"/>
            <a:ext cx="2274888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cs-CZ" altLang="cs-CZ" sz="2000" dirty="0"/>
              <a:t>Hladina hluku (dB)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1822450" cy="1006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cs-CZ" altLang="cs-CZ" sz="2000" dirty="0"/>
              <a:t>Bezpečná</a:t>
            </a:r>
          </a:p>
          <a:p>
            <a:r>
              <a:rPr lang="cs-CZ" altLang="cs-CZ" sz="2000" dirty="0"/>
              <a:t>doba expozice</a:t>
            </a:r>
          </a:p>
          <a:p>
            <a:r>
              <a:rPr lang="cs-CZ" altLang="cs-CZ" sz="2000" dirty="0"/>
              <a:t>(min)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 descr="Chrániče sluchu E.A.R. Classic 250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00" y="2360814"/>
            <a:ext cx="3048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Zátkový chránič sluchu s vláknem ULTRAFIT, E-A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" y="1628800"/>
            <a:ext cx="255587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hrániče sluchu-sluchát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08050"/>
            <a:ext cx="27527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Ochrana sluchu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4463"/>
            <a:ext cx="5105400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48113"/>
            <a:ext cx="3657600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79388" y="6032500"/>
            <a:ext cx="87137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/>
              <a:t>Bjorn, V. S., et al.: </a:t>
            </a:r>
            <a:r>
              <a:rPr lang="cs-CZ" altLang="cs-CZ" sz="1600" i="1"/>
              <a:t>U.S. Navy Flight Deck Hearing Protection Use Trends: Survey Results</a:t>
            </a:r>
            <a:r>
              <a:rPr lang="cs-CZ" altLang="cs-CZ" sz="1600"/>
              <a:t>, NATO RTO HFM-123 Symposium Proceedings, “Directions for Improving Audio Effectiveness”, Amersfoort, The Netherlands, April 2005.</a:t>
            </a:r>
          </a:p>
        </p:txBody>
      </p:sp>
      <p:pic>
        <p:nvPicPr>
          <p:cNvPr id="22544" name="Picture 16" descr="Přilba ochranná HUSQVAR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75" y="1336876"/>
            <a:ext cx="2381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187624" y="5301208"/>
            <a:ext cx="597666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87624" y="4437112"/>
            <a:ext cx="7416824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187624" y="3861048"/>
            <a:ext cx="597666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Pracovnělékařské služby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>
            <a:normAutofit lnSpcReduction="10000"/>
          </a:bodyPr>
          <a:lstStyle/>
          <a:p>
            <a:r>
              <a:rPr lang="cs-CZ" altLang="cs-CZ" sz="2000" dirty="0" smtClean="0"/>
              <a:t>Preventivní prohlídky</a:t>
            </a:r>
          </a:p>
          <a:p>
            <a:r>
              <a:rPr lang="cs-CZ" altLang="cs-CZ" sz="2000" dirty="0" smtClean="0"/>
              <a:t>Posouzení zdravotní způsobilosti k práci</a:t>
            </a:r>
          </a:p>
          <a:p>
            <a:r>
              <a:rPr lang="cs-CZ" altLang="cs-CZ" sz="2000" dirty="0" smtClean="0"/>
              <a:t>Znalost zdravotního stavu </a:t>
            </a:r>
          </a:p>
          <a:p>
            <a:r>
              <a:rPr lang="cs-CZ" altLang="cs-CZ" sz="2000" dirty="0" smtClean="0"/>
              <a:t>Znalost pracovního prostředí</a:t>
            </a:r>
          </a:p>
          <a:p>
            <a:endParaRPr lang="cs-CZ" altLang="cs-CZ" sz="800" dirty="0" smtClean="0"/>
          </a:p>
          <a:p>
            <a:r>
              <a:rPr lang="cs-CZ" altLang="cs-CZ" sz="2000" dirty="0" smtClean="0"/>
              <a:t>Frekvence prohlídek: kat. 3 - 1x za 2 roky, kat. 4 - 1x ročně</a:t>
            </a:r>
          </a:p>
          <a:p>
            <a:r>
              <a:rPr lang="cs-CZ" altLang="cs-CZ" sz="2000" dirty="0" smtClean="0"/>
              <a:t>Provádí praktický lékař, pracovní lékař</a:t>
            </a:r>
          </a:p>
          <a:p>
            <a:endParaRPr lang="cs-CZ" altLang="cs-CZ" sz="800" dirty="0"/>
          </a:p>
          <a:p>
            <a:r>
              <a:rPr lang="cs-CZ" altLang="cs-CZ" sz="2000" dirty="0" smtClean="0"/>
              <a:t>Vstupní </a:t>
            </a:r>
            <a:r>
              <a:rPr lang="cs-CZ" altLang="cs-CZ" sz="2000" dirty="0"/>
              <a:t>prohlídka:</a:t>
            </a:r>
          </a:p>
          <a:p>
            <a:pPr lvl="1"/>
            <a:r>
              <a:rPr lang="cs-CZ" altLang="cs-CZ" sz="1800" dirty="0"/>
              <a:t>základní vyšetření, ORL vyšetření, prahová tónová audiometrie </a:t>
            </a:r>
          </a:p>
          <a:p>
            <a:r>
              <a:rPr lang="cs-CZ" altLang="cs-CZ" sz="2000" dirty="0"/>
              <a:t>Periodická prohlídka:</a:t>
            </a:r>
          </a:p>
          <a:p>
            <a:pPr lvl="1"/>
            <a:r>
              <a:rPr lang="cs-CZ" altLang="cs-CZ" sz="1800" dirty="0"/>
              <a:t>základní vyšetření, orientační ORL vyšetření, screeningová audiometrie, po 10 letech od začátku expozice ORL vyšetření a prahová tónová audiometrie</a:t>
            </a:r>
          </a:p>
          <a:p>
            <a:r>
              <a:rPr lang="cs-CZ" altLang="cs-CZ" sz="2000" dirty="0"/>
              <a:t>Výstupní prohlídka:</a:t>
            </a:r>
          </a:p>
          <a:p>
            <a:pPr lvl="1"/>
            <a:r>
              <a:rPr lang="cs-CZ" altLang="cs-CZ" sz="1800" dirty="0"/>
              <a:t>vyšetření v rozsahu vstupní </a:t>
            </a:r>
            <a:r>
              <a:rPr lang="cs-CZ" altLang="cs-CZ" sz="1800" dirty="0" smtClean="0"/>
              <a:t>prohlídky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Lékařský posudek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Prohlídky pracoviště, poradenská a konzultační činnost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684192" y="6484750"/>
            <a:ext cx="2286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</a:pPr>
            <a:r>
              <a:rPr lang="cs-CZ" altLang="cs-CZ" dirty="0" err="1">
                <a:solidFill>
                  <a:prstClr val="black"/>
                </a:solidFill>
                <a:latin typeface="Corbel"/>
                <a:cs typeface="+mn-cs"/>
              </a:rPr>
              <a:t>Vyhl</a:t>
            </a:r>
            <a:r>
              <a:rPr lang="cs-CZ" altLang="cs-CZ" dirty="0">
                <a:solidFill>
                  <a:prstClr val="black"/>
                </a:solidFill>
                <a:latin typeface="Corbel"/>
                <a:cs typeface="+mn-cs"/>
              </a:rPr>
              <a:t>. č. 79/2013 Sb.</a:t>
            </a:r>
            <a:endParaRPr lang="cs-CZ" altLang="cs-CZ" dirty="0">
              <a:solidFill>
                <a:prstClr val="black"/>
              </a:solidFill>
              <a:latin typeface="Corbe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Pracovnělékařské služby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>
            <a:normAutofit/>
          </a:bodyPr>
          <a:lstStyle/>
          <a:p>
            <a:pPr lvl="1"/>
            <a:endParaRPr lang="cs-CZ" altLang="cs-CZ" sz="1600" dirty="0"/>
          </a:p>
          <a:p>
            <a:r>
              <a:rPr lang="cs-CZ" altLang="cs-CZ" sz="2400" dirty="0"/>
              <a:t>A. Nemoci vylučující zdravotní způsobilost k práci, zejména </a:t>
            </a:r>
          </a:p>
          <a:p>
            <a:pPr lvl="1"/>
            <a:r>
              <a:rPr lang="cs-CZ" altLang="cs-CZ" sz="2000" dirty="0"/>
              <a:t>1. prognosticky závažné poruchy sluchu,</a:t>
            </a:r>
          </a:p>
          <a:p>
            <a:pPr lvl="1"/>
            <a:r>
              <a:rPr lang="cs-CZ" altLang="cs-CZ" sz="2000" dirty="0"/>
              <a:t>2. </a:t>
            </a:r>
            <a:r>
              <a:rPr lang="cs-CZ" altLang="cs-CZ" sz="2000" dirty="0" err="1"/>
              <a:t>Wegenerova</a:t>
            </a:r>
            <a:r>
              <a:rPr lang="cs-CZ" altLang="cs-CZ" sz="2000" dirty="0"/>
              <a:t> granulomatóza.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B</a:t>
            </a:r>
            <a:r>
              <a:rPr lang="cs-CZ" altLang="cs-CZ" sz="2400" dirty="0"/>
              <a:t>. Nemoci, u kterých lze posuzovanou osobu uznat za zdravotně způsobilou k práci na základě závěru odborného vyšetření, zejména</a:t>
            </a:r>
          </a:p>
          <a:p>
            <a:pPr lvl="1"/>
            <a:r>
              <a:rPr lang="cs-CZ" altLang="cs-CZ" sz="2000" dirty="0"/>
              <a:t>1. závažné poruchy sluchu,</a:t>
            </a:r>
          </a:p>
          <a:p>
            <a:pPr lvl="1"/>
            <a:r>
              <a:rPr lang="cs-CZ" altLang="cs-CZ" sz="2000" dirty="0"/>
              <a:t>2. chronické záněty středouší,</a:t>
            </a:r>
          </a:p>
          <a:p>
            <a:pPr lvl="1"/>
            <a:r>
              <a:rPr lang="cs-CZ" altLang="cs-CZ" sz="2000" dirty="0"/>
              <a:t>3. neurotizující ušní šelesty,</a:t>
            </a:r>
          </a:p>
          <a:p>
            <a:pPr lvl="1"/>
            <a:r>
              <a:rPr lang="cs-CZ" altLang="cs-CZ" sz="2000" dirty="0"/>
              <a:t>4. chronické neurózy.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6660232" y="6165304"/>
            <a:ext cx="2286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</a:pPr>
            <a:r>
              <a:rPr lang="cs-CZ" altLang="cs-CZ" dirty="0" err="1">
                <a:solidFill>
                  <a:prstClr val="black"/>
                </a:solidFill>
                <a:latin typeface="Corbel"/>
                <a:cs typeface="+mn-cs"/>
              </a:rPr>
              <a:t>Vyhl</a:t>
            </a:r>
            <a:r>
              <a:rPr lang="cs-CZ" altLang="cs-CZ" dirty="0">
                <a:solidFill>
                  <a:prstClr val="black"/>
                </a:solidFill>
                <a:latin typeface="Corbel"/>
                <a:cs typeface="+mn-cs"/>
              </a:rPr>
              <a:t>. č. 79/2013 Sb.</a:t>
            </a:r>
            <a:endParaRPr lang="cs-CZ" altLang="cs-CZ" dirty="0">
              <a:solidFill>
                <a:prstClr val="black"/>
              </a:solidFill>
              <a:latin typeface="Corbe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Pracovnělékařské služby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Kdo platí?</a:t>
            </a:r>
          </a:p>
          <a:p>
            <a:r>
              <a:rPr lang="cs-CZ" altLang="cs-CZ" sz="2800" dirty="0"/>
              <a:t>Vstupní, preventivní, periodické a mimořádné lékařské prohlídky a jejich součásti – zaměstnavatel </a:t>
            </a:r>
          </a:p>
          <a:p>
            <a:r>
              <a:rPr lang="cs-CZ" altLang="cs-CZ" sz="2800" dirty="0"/>
              <a:t>Vyšetření pro podezření na nemoc z povolání – zdravotní pojišťovna</a:t>
            </a:r>
          </a:p>
          <a:p>
            <a:r>
              <a:rPr lang="cs-CZ" altLang="cs-CZ" sz="2800" dirty="0"/>
              <a:t>Dispenzární péče po uznání nemoci z povolání  - zdravotní pojišťovna</a:t>
            </a:r>
          </a:p>
          <a:p>
            <a:r>
              <a:rPr lang="cs-CZ" altLang="cs-CZ" sz="2800" dirty="0"/>
              <a:t>Po uznání </a:t>
            </a:r>
            <a:r>
              <a:rPr lang="cs-CZ" altLang="cs-CZ" sz="2800" dirty="0" err="1"/>
              <a:t>NzP</a:t>
            </a:r>
            <a:r>
              <a:rPr lang="cs-CZ" altLang="cs-CZ" sz="2800" dirty="0"/>
              <a:t> – náklady pacienta (doplatky za léky, cestovné apod.) – komerční pojišťovna (Kooperativa)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Úloha odborného lékaře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Odborné vyšetření </a:t>
            </a:r>
            <a:r>
              <a:rPr lang="cs-CZ" altLang="cs-CZ" sz="2400" dirty="0" smtClean="0"/>
              <a:t>pacienta,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Dotaz na pracovní anamnézu – hlučné pracovní prostředí, pracovní </a:t>
            </a:r>
            <a:r>
              <a:rPr lang="cs-CZ" altLang="cs-CZ" sz="2400" dirty="0" smtClean="0"/>
              <a:t>nástroje,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Edukace </a:t>
            </a:r>
            <a:r>
              <a:rPr lang="cs-CZ" altLang="cs-CZ" sz="2400" dirty="0" smtClean="0"/>
              <a:t>pacienta,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Doporučení pro poskytovatele zdravotních </a:t>
            </a:r>
            <a:r>
              <a:rPr lang="cs-CZ" altLang="cs-CZ" sz="2400" dirty="0" smtClean="0"/>
              <a:t>služeb,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Při podezření na nemoc z povolání odeslání na středisko posuzující </a:t>
            </a:r>
            <a:r>
              <a:rPr lang="cs-CZ" altLang="cs-CZ" sz="2400" dirty="0" err="1" smtClean="0"/>
              <a:t>NzP</a:t>
            </a:r>
            <a:r>
              <a:rPr lang="cs-CZ" altLang="cs-CZ" sz="2400" dirty="0" smtClean="0"/>
              <a:t>,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Odborné vyšetření při podezření na </a:t>
            </a:r>
            <a:r>
              <a:rPr lang="cs-CZ" altLang="cs-CZ" sz="2400" dirty="0" err="1" smtClean="0"/>
              <a:t>NzP</a:t>
            </a:r>
            <a:r>
              <a:rPr lang="cs-CZ" altLang="cs-CZ" sz="2400" dirty="0" smtClean="0"/>
              <a:t>.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Může vydat odborné </a:t>
            </a:r>
            <a:r>
              <a:rPr lang="cs-CZ" altLang="cs-CZ" sz="2400" dirty="0" smtClean="0"/>
              <a:t>doporučení,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Není kompetentní ke stanovení posudkového </a:t>
            </a:r>
            <a:r>
              <a:rPr lang="cs-CZ" altLang="cs-CZ" sz="2400" dirty="0" smtClean="0"/>
              <a:t>závěru.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Porucha sluchu jako NzP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latin typeface="Verdana" pitchFamily="34" charset="0"/>
              </a:rPr>
              <a:t>Vznikají nepříznivým působením chemických, fyzikálních, biologických nebo jiných škodlivých vlivů v pracovním prostředí, pokud jsou uvedeny v seznamu nemocí z povolání a pokud vznikly za podmínek v tomto seznamu uvedených (</a:t>
            </a:r>
            <a:r>
              <a:rPr lang="cs-CZ" altLang="cs-CZ" sz="2400" dirty="0" err="1">
                <a:latin typeface="Verdana" pitchFamily="34" charset="0"/>
              </a:rPr>
              <a:t>n.v</a:t>
            </a:r>
            <a:r>
              <a:rPr lang="cs-CZ" altLang="cs-CZ" sz="2400" dirty="0">
                <a:latin typeface="Verdana" pitchFamily="34" charset="0"/>
              </a:rPr>
              <a:t>. 290/1995 Sb., v platném znění)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latin typeface="Verdana" pitchFamily="34" charset="0"/>
              </a:rPr>
              <a:t>Percepční kochleární vada sluchu způsobená hlukem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>
                <a:latin typeface="Verdana" pitchFamily="34" charset="0"/>
              </a:rPr>
              <a:t>prokázaná objektivním vyšetřením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latin typeface="Verdana" pitchFamily="34" charset="0"/>
              </a:rPr>
              <a:t>prahová tónová audiometrie, vzdušné i kostní vedení, příp. </a:t>
            </a:r>
            <a:r>
              <a:rPr lang="cs-CZ" altLang="cs-CZ" sz="2000" dirty="0">
                <a:latin typeface="Verdana" pitchFamily="34" charset="0"/>
              </a:rPr>
              <a:t>BERA, </a:t>
            </a:r>
            <a:r>
              <a:rPr lang="cs-CZ" altLang="cs-CZ" sz="2000" dirty="0" smtClean="0">
                <a:latin typeface="Verdana" pitchFamily="34" charset="0"/>
              </a:rPr>
              <a:t>CERA</a:t>
            </a:r>
            <a:endParaRPr lang="cs-CZ" altLang="cs-CZ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Porucha sluchu jako NzP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Kritéria </a:t>
            </a:r>
            <a:r>
              <a:rPr lang="cs-CZ" altLang="cs-CZ" sz="2400" dirty="0"/>
              <a:t>uznání </a:t>
            </a:r>
            <a:r>
              <a:rPr lang="cs-CZ" altLang="cs-CZ" sz="2400" dirty="0" err="1"/>
              <a:t>NzP</a:t>
            </a:r>
            <a:endParaRPr lang="cs-CZ" altLang="cs-CZ" sz="2400" dirty="0"/>
          </a:p>
          <a:p>
            <a:r>
              <a:rPr lang="cs-CZ" altLang="cs-CZ" sz="2400" dirty="0"/>
              <a:t>U osob do 30 let věku …ztráta </a:t>
            </a:r>
            <a:br>
              <a:rPr lang="cs-CZ" altLang="cs-CZ" sz="2400" dirty="0"/>
            </a:br>
            <a:r>
              <a:rPr lang="cs-CZ" altLang="cs-CZ" sz="2400" dirty="0"/>
              <a:t>sluchu min. 40 % dle </a:t>
            </a:r>
            <a:r>
              <a:rPr lang="cs-CZ" altLang="cs-CZ" sz="2400" dirty="0" err="1"/>
              <a:t>Fowlera</a:t>
            </a:r>
            <a:endParaRPr lang="cs-CZ" altLang="cs-CZ" sz="2400" dirty="0"/>
          </a:p>
          <a:p>
            <a:r>
              <a:rPr lang="cs-CZ" altLang="cs-CZ" sz="2400" dirty="0"/>
              <a:t>U osob starších 30 let + 1 % za </a:t>
            </a:r>
            <a:br>
              <a:rPr lang="cs-CZ" altLang="cs-CZ" sz="2400" dirty="0"/>
            </a:br>
            <a:r>
              <a:rPr lang="cs-CZ" altLang="cs-CZ" sz="2400" dirty="0"/>
              <a:t>každé 2 roky věku</a:t>
            </a:r>
          </a:p>
          <a:p>
            <a:r>
              <a:rPr lang="cs-CZ" altLang="cs-CZ" sz="2400" dirty="0"/>
              <a:t>U osob nad 50 let věku …ztráta</a:t>
            </a:r>
            <a:br>
              <a:rPr lang="cs-CZ" altLang="cs-CZ" sz="2400" dirty="0"/>
            </a:br>
            <a:r>
              <a:rPr lang="cs-CZ" altLang="cs-CZ" sz="2400" dirty="0"/>
              <a:t>50 % dle </a:t>
            </a:r>
            <a:r>
              <a:rPr lang="cs-CZ" altLang="cs-CZ" sz="2400" dirty="0" err="1"/>
              <a:t>Fowlera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110000"/>
              </a:lnSpc>
            </a:pPr>
            <a:r>
              <a:rPr lang="cs-CZ" altLang="cs-CZ" sz="2400" dirty="0"/>
              <a:t>Vzniká při práci, u níž je prokázána nadměrná expozice hluku </a:t>
            </a:r>
            <a:r>
              <a:rPr lang="cs-CZ" altLang="cs-CZ" sz="2400" dirty="0" smtClean="0"/>
              <a:t>– ověřuje KHS</a:t>
            </a:r>
            <a:endParaRPr lang="cs-CZ" altLang="cs-CZ" sz="2400" dirty="0"/>
          </a:p>
          <a:p>
            <a:pPr lvl="1">
              <a:lnSpc>
                <a:spcPct val="110000"/>
              </a:lnSpc>
            </a:pPr>
            <a:r>
              <a:rPr lang="cs-CZ" altLang="cs-CZ" sz="2000" dirty="0"/>
              <a:t>ekvivalentní hladina hluku po dobu trvání směny překračuje 85 dB(A), nebo </a:t>
            </a:r>
          </a:p>
          <a:p>
            <a:pPr lvl="1">
              <a:lnSpc>
                <a:spcPct val="110000"/>
              </a:lnSpc>
            </a:pPr>
            <a:r>
              <a:rPr lang="cs-CZ" altLang="cs-CZ" sz="2000" dirty="0"/>
              <a:t>špičková hladina frekvenčně neváženého akustického tlaku překračuje 200 Pa / 140 dB(A</a:t>
            </a:r>
            <a:r>
              <a:rPr lang="cs-CZ" altLang="cs-CZ" sz="2000" dirty="0" smtClean="0"/>
              <a:t>)</a:t>
            </a:r>
            <a:endParaRPr lang="cs-CZ" altLang="cs-CZ" sz="2000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4288500123"/>
              </p:ext>
            </p:extLst>
          </p:nvPr>
        </p:nvGraphicFramePr>
        <p:xfrm>
          <a:off x="5076056" y="1397000"/>
          <a:ext cx="396044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Střediska nemocí z povolání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697662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zaměstnavatele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Identifikace rizikových faktorů pracovního prostředí,</a:t>
            </a:r>
          </a:p>
          <a:p>
            <a:r>
              <a:rPr lang="cs-CZ" dirty="0" smtClean="0"/>
              <a:t>Vyjádření míry rizika poškození zdraví,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3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Nemoci z povolání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848" cy="506916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/>
              <a:t>Percepční kochleární vada sluchu způsobená hlukem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dirty="0" smtClean="0"/>
              <a:t>Neodráží </a:t>
            </a:r>
            <a:r>
              <a:rPr lang="cs-CZ" altLang="cs-CZ" sz="2400" dirty="0"/>
              <a:t>skutečný stav</a:t>
            </a:r>
          </a:p>
        </p:txBody>
      </p:sp>
      <p:graphicFrame>
        <p:nvGraphicFramePr>
          <p:cNvPr id="6371" name="Group 2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3897203"/>
              </p:ext>
            </p:extLst>
          </p:nvPr>
        </p:nvGraphicFramePr>
        <p:xfrm>
          <a:off x="395536" y="2348880"/>
          <a:ext cx="2808287" cy="3383756"/>
        </p:xfrm>
        <a:graphic>
          <a:graphicData uri="http://schemas.openxmlformats.org/drawingml/2006/table">
            <a:tbl>
              <a:tblPr/>
              <a:tblGrid>
                <a:gridCol w="936625"/>
                <a:gridCol w="935037"/>
                <a:gridCol w="936625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NzP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oNzP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4906963" y="2352675"/>
          <a:ext cx="42370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Graf" r:id="rId3" imgW="7063807" imgH="4907385" progId="Excel.Chart.8">
                  <p:embed/>
                </p:oleObj>
              </mc:Choice>
              <mc:Fallback>
                <p:oleObj name="Graf" r:id="rId3" imgW="7063807" imgH="490738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2352675"/>
                        <a:ext cx="4237037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000" dirty="0">
              <a:effectLst>
                <a:outerShdw blurRad="38100" dist="38100" dir="2700000" algn="tl">
                  <a:srgbClr val="010199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11D2A2C4-276D-4D80-A04A-9B594A0BDF9B}" type="slidenum">
              <a:rPr lang="cs-CZ" altLang="cs-CZ" sz="1000" smtClean="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rPr>
              <a:pPr algn="r">
                <a:defRPr/>
              </a:pPr>
              <a:t>21</a:t>
            </a:fld>
            <a:endParaRPr lang="cs-CZ" altLang="cs-CZ" sz="1000" smtClean="0">
              <a:effectLst>
                <a:outerShdw blurRad="38100" dist="38100" dir="2700000" algn="tl">
                  <a:srgbClr val="010199"/>
                </a:outerShdw>
              </a:effectLst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cs-CZ" altLang="cs-CZ"/>
              <a:t>Porucha sluchu z hluku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2405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dirty="0"/>
              <a:t>M.S., 1951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1966-69 provozní chemik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1969-2011 papírna, obsluha papírenského stroje, trvale v prostředí hluku</a:t>
            </a:r>
            <a:r>
              <a:rPr lang="cs-CZ" altLang="cs-CZ" sz="28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Další dg: arteriální hypertenze, </a:t>
            </a:r>
            <a:r>
              <a:rPr lang="cs-CZ" altLang="cs-CZ" sz="1800" dirty="0" err="1"/>
              <a:t>dyslipidemie</a:t>
            </a:r>
            <a:r>
              <a:rPr lang="cs-CZ" altLang="cs-CZ" sz="1800" dirty="0"/>
              <a:t>, stav po operaci kotníku vlevo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1999… 16,6 % ztrát dle </a:t>
            </a:r>
            <a:r>
              <a:rPr lang="cs-CZ" altLang="cs-CZ" sz="1800" dirty="0" err="1"/>
              <a:t>Fowlera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2000… 24,1 %, vydán ZL zákaz práce v riziku hluku, přeřazen nebyl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411413" y="3789363"/>
          <a:ext cx="6048375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4" imgW="6047756" imgH="2822693" progId="Excel.Chart.8">
                  <p:embed/>
                </p:oleObj>
              </mc:Choice>
              <mc:Fallback>
                <p:oleObj r:id="rId4" imgW="6047756" imgH="2822693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789363"/>
                        <a:ext cx="6048375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Porucha sluchu z hluku</a:t>
            </a:r>
            <a:endParaRPr lang="cs-CZ" altLang="cs-CZ" dirty="0"/>
          </a:p>
        </p:txBody>
      </p:sp>
      <p:graphicFrame>
        <p:nvGraphicFramePr>
          <p:cNvPr id="34845" name="Object 2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188837"/>
              </p:ext>
            </p:extLst>
          </p:nvPr>
        </p:nvGraphicFramePr>
        <p:xfrm>
          <a:off x="611560" y="4437112"/>
          <a:ext cx="7056784" cy="20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Graf" r:id="rId3" imgW="6042700" imgH="2819412" progId="Excel.Chart.8">
                  <p:embed/>
                </p:oleObj>
              </mc:Choice>
              <mc:Fallback>
                <p:oleObj name="Graf" r:id="rId3" imgW="6042700" imgH="28194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437112"/>
                        <a:ext cx="7056784" cy="20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quarter" idx="3"/>
          </p:nvPr>
        </p:nvSpPr>
        <p:spPr>
          <a:xfrm>
            <a:off x="457200" y="1628800"/>
            <a:ext cx="8363272" cy="4497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M.S., 1951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1966-69 provozní </a:t>
            </a:r>
            <a:r>
              <a:rPr lang="cs-CZ" altLang="cs-CZ" sz="2400" dirty="0" smtClean="0"/>
              <a:t>chemik,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1969-2011 papírna, obsluha papírenského stroje, trvale v prostředí </a:t>
            </a:r>
            <a:r>
              <a:rPr lang="cs-CZ" altLang="cs-CZ" sz="2400" dirty="0" smtClean="0"/>
              <a:t>hluku,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Další dg: arteriální hypertenze, </a:t>
            </a:r>
            <a:r>
              <a:rPr lang="cs-CZ" altLang="cs-CZ" sz="2400" dirty="0" err="1"/>
              <a:t>dyslipidemie</a:t>
            </a:r>
            <a:r>
              <a:rPr lang="cs-CZ" altLang="cs-CZ" sz="2400" dirty="0"/>
              <a:t>, stav po operaci kotníku </a:t>
            </a:r>
            <a:r>
              <a:rPr lang="cs-CZ" altLang="cs-CZ" sz="2400" dirty="0" smtClean="0"/>
              <a:t>vlevo,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1999… 16,6 % ztrát dle </a:t>
            </a:r>
            <a:r>
              <a:rPr lang="cs-CZ" altLang="cs-CZ" sz="2400" dirty="0" err="1" smtClean="0"/>
              <a:t>Fowlera</a:t>
            </a:r>
            <a:r>
              <a:rPr lang="cs-CZ" altLang="cs-CZ" sz="2400" dirty="0" smtClean="0"/>
              <a:t>,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2000… 24,1 %, vydán ZL zákaz práce v riziku hluku, přeřazen </a:t>
            </a:r>
            <a:r>
              <a:rPr lang="cs-CZ" altLang="cs-CZ" sz="2400" dirty="0" smtClean="0"/>
              <a:t>nebyl.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7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cs-CZ" altLang="cs-CZ"/>
              <a:t>Kasuistika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405384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Ztráta dle Fowlera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50" name="Object 3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03683685"/>
              </p:ext>
            </p:extLst>
          </p:nvPr>
        </p:nvGraphicFramePr>
        <p:xfrm>
          <a:off x="323528" y="5184775"/>
          <a:ext cx="4032448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Graf" r:id="rId3" imgW="6042700" imgH="2819412" progId="Excel.Chart.8">
                  <p:embed/>
                </p:oleObj>
              </mc:Choice>
              <mc:Fallback>
                <p:oleObj name="Graf" r:id="rId3" imgW="6042700" imgH="2819412" progId="Excel.Char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184775"/>
                        <a:ext cx="4032448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9" name="Object 3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8328685"/>
              </p:ext>
            </p:extLst>
          </p:nvPr>
        </p:nvGraphicFramePr>
        <p:xfrm>
          <a:off x="323528" y="3861048"/>
          <a:ext cx="4032448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Graf" r:id="rId5" imgW="6042700" imgH="2819412" progId="Excel.Chart.8">
                  <p:embed/>
                </p:oleObj>
              </mc:Choice>
              <mc:Fallback>
                <p:oleObj name="Graf" r:id="rId5" imgW="6042700" imgH="2819412" progId="Excel.Char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61048"/>
                        <a:ext cx="4032448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67"/>
              </p:ext>
            </p:extLst>
          </p:nvPr>
        </p:nvGraphicFramePr>
        <p:xfrm>
          <a:off x="323528" y="188640"/>
          <a:ext cx="40322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Graf" r:id="rId7" imgW="6042700" imgH="2819412" progId="Excel.Chart.8">
                  <p:embed/>
                </p:oleObj>
              </mc:Choice>
              <mc:Fallback>
                <p:oleObj name="Graf" r:id="rId7" imgW="6042700" imgH="2819412" progId="Excel.Char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40322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71253"/>
              </p:ext>
            </p:extLst>
          </p:nvPr>
        </p:nvGraphicFramePr>
        <p:xfrm>
          <a:off x="323528" y="1412776"/>
          <a:ext cx="403225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Graf" r:id="rId9" imgW="6042700" imgH="2819412" progId="Excel.Chart.8">
                  <p:embed/>
                </p:oleObj>
              </mc:Choice>
              <mc:Fallback>
                <p:oleObj name="Graf" r:id="rId9" imgW="6042700" imgH="2819412" progId="Excel.Char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403225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52950"/>
              </p:ext>
            </p:extLst>
          </p:nvPr>
        </p:nvGraphicFramePr>
        <p:xfrm>
          <a:off x="323528" y="2564904"/>
          <a:ext cx="4032250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Graf" r:id="rId11" imgW="6042700" imgH="2819412" progId="Excel.Chart.8">
                  <p:embed/>
                </p:oleObj>
              </mc:Choice>
              <mc:Fallback>
                <p:oleObj name="Graf" r:id="rId11" imgW="6042700" imgH="2819412" progId="Excel.Char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64904"/>
                        <a:ext cx="4032250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4859338" y="5876925"/>
            <a:ext cx="3744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Uznána nemoc z povolání, nesmí nadále pracovat v riziku hluku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Odškodnění za nemoc z povolání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 lnSpcReduction="10000"/>
          </a:bodyPr>
          <a:lstStyle/>
          <a:p>
            <a:r>
              <a:rPr lang="cs-CZ" altLang="cs-CZ" sz="2400" dirty="0" err="1"/>
              <a:t>Vyhl</a:t>
            </a:r>
            <a:r>
              <a:rPr lang="cs-CZ" altLang="cs-CZ" sz="2400" dirty="0"/>
              <a:t>. č. 276/2015 Sb.</a:t>
            </a:r>
          </a:p>
          <a:p>
            <a:pPr lvl="1"/>
            <a:r>
              <a:rPr lang="cs-CZ" altLang="cs-CZ" sz="2000" dirty="0"/>
              <a:t>Bolest 50-300 b. (12500-75000 Kč)</a:t>
            </a:r>
          </a:p>
          <a:p>
            <a:pPr lvl="2"/>
            <a:r>
              <a:rPr lang="cs-CZ" altLang="cs-CZ" sz="1800" dirty="0"/>
              <a:t>K základní sazbě se připočítá za každých 5% ztráty 30 bodů, za </a:t>
            </a:r>
            <a:r>
              <a:rPr lang="cs-CZ" altLang="cs-CZ" sz="1800" dirty="0" err="1"/>
              <a:t>tinitus</a:t>
            </a:r>
            <a:r>
              <a:rPr lang="cs-CZ" altLang="cs-CZ" sz="1800" dirty="0"/>
              <a:t> 100 bodů</a:t>
            </a:r>
          </a:p>
          <a:p>
            <a:pPr lvl="1"/>
            <a:r>
              <a:rPr lang="cs-CZ" altLang="cs-CZ" sz="2000" dirty="0"/>
              <a:t>Ztížení společenského uplatnění 1600-4000 b. (400 tis – 1 mil. Kč)</a:t>
            </a:r>
          </a:p>
          <a:p>
            <a:pPr lvl="2"/>
            <a:r>
              <a:rPr lang="cs-CZ" altLang="cs-CZ" sz="1800" dirty="0"/>
              <a:t>Základ 1600 bodů a za každých 5 % celkové ztráty sluchu podle </a:t>
            </a:r>
            <a:r>
              <a:rPr lang="cs-CZ" altLang="cs-CZ" sz="1800" dirty="0" err="1"/>
              <a:t>Fowlera</a:t>
            </a:r>
            <a:r>
              <a:rPr lang="cs-CZ" altLang="cs-CZ" sz="1800" dirty="0"/>
              <a:t> nad limit přidat 200 bodů</a:t>
            </a:r>
          </a:p>
          <a:p>
            <a:pPr lvl="2"/>
            <a:r>
              <a:rPr lang="cs-CZ" altLang="cs-CZ" sz="1800" dirty="0" err="1"/>
              <a:t>Tinitus</a:t>
            </a:r>
            <a:r>
              <a:rPr lang="cs-CZ" altLang="cs-CZ" sz="1800" dirty="0"/>
              <a:t> 600 bodů (150 tis Kč.)</a:t>
            </a:r>
          </a:p>
          <a:p>
            <a:r>
              <a:rPr lang="cs-CZ" altLang="cs-CZ" sz="2400" dirty="0"/>
              <a:t>Účelně vynaložené náklady na léčbu</a:t>
            </a:r>
          </a:p>
          <a:p>
            <a:r>
              <a:rPr lang="cs-CZ" altLang="cs-CZ" sz="2400" dirty="0"/>
              <a:t>Náhrada za ztrátu na výdělku v průběhu DPN</a:t>
            </a:r>
          </a:p>
          <a:p>
            <a:r>
              <a:rPr lang="cs-CZ" altLang="cs-CZ" sz="2400" dirty="0"/>
              <a:t>Náhrada za ztrátu na výdělku po ukončení DPN</a:t>
            </a:r>
          </a:p>
          <a:p>
            <a:r>
              <a:rPr lang="cs-CZ" altLang="cs-CZ" sz="2400" dirty="0"/>
              <a:t>Náhrady účelně vynaložených nákladů spojených s léčením </a:t>
            </a:r>
          </a:p>
          <a:p>
            <a:r>
              <a:rPr lang="cs-CZ" altLang="cs-CZ" sz="2400" dirty="0"/>
              <a:t>Náhrada hmotné škody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 a chyby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Měření hluku na pracovištích</a:t>
            </a:r>
          </a:p>
          <a:p>
            <a:pPr lvl="1"/>
            <a:r>
              <a:rPr lang="cs-CZ" altLang="cs-CZ" dirty="0"/>
              <a:t>Kategorizace </a:t>
            </a:r>
            <a:r>
              <a:rPr lang="cs-CZ" altLang="cs-CZ" dirty="0" smtClean="0"/>
              <a:t>prací,</a:t>
            </a:r>
            <a:endParaRPr lang="cs-CZ" altLang="cs-CZ" dirty="0"/>
          </a:p>
          <a:p>
            <a:pPr lvl="1"/>
            <a:r>
              <a:rPr lang="cs-CZ" altLang="cs-CZ" dirty="0"/>
              <a:t>Měření ve zkušebním provozu s částí </a:t>
            </a:r>
            <a:r>
              <a:rPr lang="cs-CZ" altLang="cs-CZ" dirty="0" smtClean="0"/>
              <a:t>technologie,</a:t>
            </a:r>
            <a:endParaRPr lang="cs-CZ" altLang="cs-CZ" dirty="0"/>
          </a:p>
          <a:p>
            <a:pPr lvl="1"/>
            <a:r>
              <a:rPr lang="cs-CZ" altLang="cs-CZ" dirty="0"/>
              <a:t>Vypínání části strojů při </a:t>
            </a:r>
            <a:r>
              <a:rPr lang="cs-CZ" altLang="cs-CZ" dirty="0" smtClean="0"/>
              <a:t>měření,</a:t>
            </a:r>
            <a:endParaRPr lang="cs-CZ" altLang="cs-CZ" dirty="0"/>
          </a:p>
          <a:p>
            <a:pPr lvl="1"/>
            <a:r>
              <a:rPr lang="cs-CZ" altLang="cs-CZ" dirty="0"/>
              <a:t>Snaha laboratoře „vyjít vstříc“ </a:t>
            </a:r>
            <a:r>
              <a:rPr lang="cs-CZ" altLang="cs-CZ" dirty="0" smtClean="0"/>
              <a:t>zaměstnavateli.</a:t>
            </a:r>
            <a:endParaRPr lang="cs-CZ" altLang="cs-CZ" dirty="0"/>
          </a:p>
        </p:txBody>
      </p:sp>
      <p:pic>
        <p:nvPicPr>
          <p:cNvPr id="25606" name="Picture 6" descr="Měření hluku na pracovišt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10" y="4547258"/>
            <a:ext cx="2748558" cy="20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 a chyby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Používání OOPP</a:t>
            </a:r>
          </a:p>
          <a:p>
            <a:pPr lvl="1"/>
            <a:r>
              <a:rPr lang="cs-CZ" altLang="cs-CZ" dirty="0"/>
              <a:t>Nevyhovující </a:t>
            </a:r>
            <a:r>
              <a:rPr lang="cs-CZ" altLang="cs-CZ" dirty="0" smtClean="0"/>
              <a:t>OOPP,</a:t>
            </a:r>
            <a:endParaRPr lang="cs-CZ" altLang="cs-CZ" dirty="0"/>
          </a:p>
          <a:p>
            <a:pPr lvl="1"/>
            <a:r>
              <a:rPr lang="cs-CZ" altLang="cs-CZ" dirty="0"/>
              <a:t>Neužívání </a:t>
            </a:r>
            <a:r>
              <a:rPr lang="cs-CZ" altLang="cs-CZ" dirty="0" smtClean="0"/>
              <a:t>OOPP,</a:t>
            </a:r>
            <a:endParaRPr lang="cs-CZ" altLang="cs-CZ" dirty="0"/>
          </a:p>
          <a:p>
            <a:pPr lvl="1"/>
            <a:r>
              <a:rPr lang="cs-CZ" altLang="cs-CZ" dirty="0"/>
              <a:t>Nedůsledná kontrola </a:t>
            </a:r>
            <a:r>
              <a:rPr lang="cs-CZ" altLang="cs-CZ" dirty="0" smtClean="0"/>
              <a:t>nadřízenými,</a:t>
            </a:r>
            <a:endParaRPr lang="cs-CZ" altLang="cs-CZ" dirty="0"/>
          </a:p>
          <a:p>
            <a:pPr lvl="1"/>
            <a:r>
              <a:rPr lang="cs-CZ" altLang="cs-CZ" dirty="0"/>
              <a:t>Používání OOPP jen na části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pracovišť </a:t>
            </a:r>
            <a:r>
              <a:rPr lang="cs-CZ" altLang="cs-CZ" dirty="0"/>
              <a:t>v rámci objektu (haly</a:t>
            </a:r>
            <a:r>
              <a:rPr lang="cs-CZ" altLang="cs-CZ" dirty="0" smtClean="0"/>
              <a:t>).</a:t>
            </a:r>
            <a:endParaRPr lang="cs-CZ" altLang="cs-CZ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149725"/>
            <a:ext cx="21748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 a chyby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Laxní poskytování PLS</a:t>
            </a:r>
          </a:p>
          <a:p>
            <a:pPr lvl="1"/>
            <a:r>
              <a:rPr lang="cs-CZ" altLang="cs-CZ" dirty="0"/>
              <a:t>Neúplná </a:t>
            </a:r>
            <a:r>
              <a:rPr lang="cs-CZ" altLang="cs-CZ" dirty="0" smtClean="0"/>
              <a:t>anamnéza</a:t>
            </a:r>
          </a:p>
          <a:p>
            <a:pPr lvl="1"/>
            <a:r>
              <a:rPr lang="cs-CZ" altLang="cs-CZ" dirty="0" smtClean="0"/>
              <a:t>Neznalost pracovního prostředí (neaktuálnost znalostí)</a:t>
            </a:r>
            <a:endParaRPr lang="cs-CZ" altLang="cs-CZ" dirty="0"/>
          </a:p>
          <a:p>
            <a:pPr lvl="1"/>
            <a:r>
              <a:rPr lang="cs-CZ" altLang="cs-CZ" dirty="0"/>
              <a:t>Nevyšetření </a:t>
            </a:r>
            <a:r>
              <a:rPr lang="cs-CZ" altLang="cs-CZ" dirty="0" smtClean="0"/>
              <a:t>zaměstnance ve smyslu předpisu,</a:t>
            </a:r>
            <a:endParaRPr lang="cs-CZ" altLang="cs-CZ" dirty="0"/>
          </a:p>
          <a:p>
            <a:pPr lvl="1"/>
            <a:r>
              <a:rPr lang="cs-CZ" altLang="cs-CZ" dirty="0"/>
              <a:t>Chybné pracovní zařazení, </a:t>
            </a:r>
          </a:p>
          <a:p>
            <a:pPr lvl="1"/>
            <a:r>
              <a:rPr lang="cs-CZ" altLang="cs-CZ" dirty="0"/>
              <a:t>Nerespektování kontraindikací pro práci v hluku</a:t>
            </a:r>
          </a:p>
          <a:p>
            <a:pPr lvl="1"/>
            <a:r>
              <a:rPr lang="cs-CZ" altLang="cs-CZ" dirty="0" smtClean="0"/>
              <a:t>Neúplné vyšetření, např. </a:t>
            </a:r>
            <a:r>
              <a:rPr lang="cs-CZ" altLang="cs-CZ" dirty="0"/>
              <a:t>bez audia, neodeslání k </a:t>
            </a:r>
            <a:r>
              <a:rPr lang="cs-CZ" altLang="cs-CZ" dirty="0" err="1"/>
              <a:t>odb</a:t>
            </a:r>
            <a:r>
              <a:rPr lang="cs-CZ" altLang="cs-CZ" dirty="0"/>
              <a:t>. </a:t>
            </a:r>
            <a:r>
              <a:rPr lang="cs-CZ" altLang="cs-CZ" dirty="0" smtClean="0"/>
              <a:t>vyšetření,</a:t>
            </a:r>
            <a:endParaRPr lang="cs-CZ" altLang="cs-CZ" dirty="0"/>
          </a:p>
        </p:txBody>
      </p:sp>
      <p:pic>
        <p:nvPicPr>
          <p:cNvPr id="44038" name="Picture 6" descr="http://ligaprotibezpraviu.sk/wp-content/uploads/2015/10/shutterstock_114594757-7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854556" cy="22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 a chyby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Neodeslání k šetření </a:t>
            </a:r>
            <a:r>
              <a:rPr lang="cs-CZ" altLang="cs-CZ" dirty="0" err="1"/>
              <a:t>NzP</a:t>
            </a:r>
            <a:endParaRPr lang="cs-CZ" altLang="cs-CZ" dirty="0"/>
          </a:p>
          <a:p>
            <a:pPr lvl="1"/>
            <a:r>
              <a:rPr lang="cs-CZ" altLang="cs-CZ" dirty="0"/>
              <a:t>Progrese sluchové </a:t>
            </a:r>
            <a:r>
              <a:rPr lang="cs-CZ" altLang="cs-CZ" dirty="0" smtClean="0"/>
              <a:t>ztráty,</a:t>
            </a:r>
            <a:endParaRPr lang="cs-CZ" altLang="cs-CZ" dirty="0"/>
          </a:p>
          <a:p>
            <a:pPr lvl="1"/>
            <a:r>
              <a:rPr lang="cs-CZ" altLang="cs-CZ" dirty="0"/>
              <a:t>Nevratné poškození </a:t>
            </a:r>
            <a:r>
              <a:rPr lang="cs-CZ" altLang="cs-CZ" dirty="0" smtClean="0"/>
              <a:t>zdraví,</a:t>
            </a:r>
            <a:endParaRPr lang="cs-CZ" altLang="cs-CZ" dirty="0"/>
          </a:p>
          <a:p>
            <a:pPr lvl="1"/>
            <a:r>
              <a:rPr lang="cs-CZ" altLang="cs-CZ" dirty="0"/>
              <a:t>Ekonomická </a:t>
            </a:r>
            <a:r>
              <a:rPr lang="cs-CZ" altLang="cs-CZ" dirty="0" smtClean="0"/>
              <a:t>škoda,</a:t>
            </a:r>
            <a:endParaRPr lang="cs-CZ" altLang="cs-CZ" dirty="0"/>
          </a:p>
          <a:p>
            <a:pPr lvl="1"/>
            <a:r>
              <a:rPr lang="cs-CZ" altLang="cs-CZ" dirty="0"/>
              <a:t>Možnost soudních </a:t>
            </a:r>
            <a:r>
              <a:rPr lang="cs-CZ" altLang="cs-CZ" dirty="0" smtClean="0"/>
              <a:t>sporů.</a:t>
            </a:r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se jim vyhnout?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Provádět vyšetření v rozsahu nařízeném </a:t>
            </a:r>
            <a:r>
              <a:rPr lang="cs-CZ" altLang="cs-CZ" dirty="0" smtClean="0"/>
              <a:t>legislativou,</a:t>
            </a:r>
            <a:endParaRPr lang="cs-CZ" altLang="cs-CZ" dirty="0"/>
          </a:p>
          <a:p>
            <a:r>
              <a:rPr lang="cs-CZ" altLang="cs-CZ" dirty="0"/>
              <a:t>Při podezření na vyšší ztrátu sluchu nebo rychlou progresi sluchové ztráty upozornit PL, poskytovatele PLS, odeslat na středisko </a:t>
            </a:r>
            <a:r>
              <a:rPr lang="cs-CZ" altLang="cs-CZ" dirty="0" err="1" smtClean="0"/>
              <a:t>NzP</a:t>
            </a:r>
            <a:r>
              <a:rPr lang="cs-CZ" altLang="cs-CZ" dirty="0" smtClean="0"/>
              <a:t>,</a:t>
            </a:r>
            <a:endParaRPr lang="cs-CZ" altLang="cs-CZ" dirty="0"/>
          </a:p>
          <a:p>
            <a:r>
              <a:rPr lang="cs-CZ" altLang="cs-CZ" dirty="0" smtClean="0"/>
              <a:t>Důkladně a srozumitelně </a:t>
            </a:r>
            <a:r>
              <a:rPr lang="cs-CZ" altLang="cs-CZ" dirty="0"/>
              <a:t>zdokumentovat výsledky </a:t>
            </a:r>
            <a:r>
              <a:rPr lang="cs-CZ" altLang="cs-CZ" dirty="0" smtClean="0"/>
              <a:t>vyšetření.</a:t>
            </a: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Rizikové faktory pracovního prostředí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prach, </a:t>
            </a:r>
            <a:endParaRPr lang="cs-CZ" dirty="0" smtClean="0"/>
          </a:p>
          <a:p>
            <a:r>
              <a:rPr lang="cs-CZ" dirty="0" smtClean="0"/>
              <a:t>chemické </a:t>
            </a:r>
            <a:r>
              <a:rPr lang="cs-CZ" dirty="0"/>
              <a:t>látky, </a:t>
            </a:r>
            <a:endParaRPr lang="cs-CZ" dirty="0" smtClean="0"/>
          </a:p>
          <a:p>
            <a:r>
              <a:rPr lang="cs-CZ" dirty="0" smtClean="0"/>
              <a:t>hluk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vibrace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neionizující </a:t>
            </a:r>
            <a:r>
              <a:rPr lang="cs-CZ" dirty="0"/>
              <a:t>záření a elektromagnetická pole, </a:t>
            </a:r>
            <a:endParaRPr lang="cs-CZ" dirty="0" smtClean="0"/>
          </a:p>
          <a:p>
            <a:r>
              <a:rPr lang="cs-CZ" dirty="0" smtClean="0"/>
              <a:t>fyzická </a:t>
            </a:r>
            <a:r>
              <a:rPr lang="cs-CZ" dirty="0"/>
              <a:t>zátěž, </a:t>
            </a:r>
            <a:endParaRPr lang="cs-CZ" dirty="0" smtClean="0"/>
          </a:p>
          <a:p>
            <a:r>
              <a:rPr lang="cs-CZ" dirty="0" smtClean="0"/>
              <a:t>pracovní </a:t>
            </a:r>
            <a:r>
              <a:rPr lang="cs-CZ" dirty="0"/>
              <a:t>poloha,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zátěž teplem, </a:t>
            </a:r>
          </a:p>
          <a:p>
            <a:r>
              <a:rPr lang="cs-CZ" dirty="0" smtClean="0"/>
              <a:t>zátěž </a:t>
            </a:r>
            <a:r>
              <a:rPr lang="cs-CZ" dirty="0"/>
              <a:t>chladem</a:t>
            </a:r>
            <a:r>
              <a:rPr lang="cs-CZ" dirty="0" smtClean="0"/>
              <a:t>,</a:t>
            </a:r>
          </a:p>
          <a:p>
            <a:r>
              <a:rPr lang="cs-CZ" dirty="0" smtClean="0"/>
              <a:t>psychická </a:t>
            </a:r>
            <a:r>
              <a:rPr lang="cs-CZ" dirty="0"/>
              <a:t>zátěž, </a:t>
            </a:r>
            <a:endParaRPr lang="cs-CZ" dirty="0" smtClean="0"/>
          </a:p>
          <a:p>
            <a:r>
              <a:rPr lang="cs-CZ" dirty="0" smtClean="0"/>
              <a:t>zraková </a:t>
            </a:r>
            <a:r>
              <a:rPr lang="cs-CZ" dirty="0"/>
              <a:t>zátěž, </a:t>
            </a:r>
            <a:endParaRPr lang="cs-CZ" dirty="0" smtClean="0"/>
          </a:p>
          <a:p>
            <a:r>
              <a:rPr lang="cs-CZ" dirty="0" smtClean="0"/>
              <a:t>práce </a:t>
            </a:r>
            <a:r>
              <a:rPr lang="cs-CZ" dirty="0"/>
              <a:t>s biologickými </a:t>
            </a:r>
            <a:r>
              <a:rPr lang="cs-CZ" dirty="0" smtClean="0"/>
              <a:t>činiteli</a:t>
            </a:r>
          </a:p>
          <a:p>
            <a:r>
              <a:rPr lang="cs-CZ" dirty="0" smtClean="0"/>
              <a:t>práce </a:t>
            </a:r>
            <a:r>
              <a:rPr lang="cs-CZ" dirty="0"/>
              <a:t>ve zvýšeném tlaku </a:t>
            </a:r>
            <a:r>
              <a:rPr lang="cs-CZ" dirty="0" smtClean="0"/>
              <a:t>vzduchu</a:t>
            </a:r>
          </a:p>
          <a:p>
            <a:r>
              <a:rPr lang="cs-CZ" dirty="0" smtClean="0"/>
              <a:t>ionizující </a:t>
            </a:r>
            <a:r>
              <a:rPr lang="cs-CZ" dirty="0"/>
              <a:t>záření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21087" y="6021288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vyhláška </a:t>
            </a:r>
            <a:r>
              <a:rPr lang="cs-CZ" dirty="0"/>
              <a:t>č. 432/2003 </a:t>
            </a:r>
            <a:r>
              <a:rPr lang="cs-CZ" dirty="0" smtClean="0"/>
              <a:t>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3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opomíjená NzP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Těžká hyperkinetická dysfonie, uzlíky na hlasivkách, těžká nedomykavost hlasivek nebo těžká </a:t>
            </a:r>
            <a:r>
              <a:rPr lang="cs-CZ" altLang="cs-CZ" dirty="0" err="1"/>
              <a:t>fonastenie</a:t>
            </a:r>
            <a:r>
              <a:rPr lang="cs-CZ" altLang="cs-CZ" dirty="0"/>
              <a:t>, pokud jsou trvalé a znemožňují výkon povolání kladoucího zvýšené nároky na </a:t>
            </a:r>
            <a:r>
              <a:rPr lang="cs-CZ" altLang="cs-CZ" dirty="0" smtClean="0"/>
              <a:t>hlas.</a:t>
            </a:r>
            <a:endParaRPr lang="cs-CZ" altLang="cs-CZ" dirty="0"/>
          </a:p>
          <a:p>
            <a:r>
              <a:rPr lang="cs-CZ" altLang="cs-CZ" dirty="0"/>
              <a:t>Nemoci vznikají při práci spojené s vysokou profesionálně podmíněnou hlasovou námahou.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Děkuji za pozornost</a:t>
            </a:r>
          </a:p>
        </p:txBody>
      </p:sp>
      <p:pic>
        <p:nvPicPr>
          <p:cNvPr id="24581" name="Picture 5" descr="Dětská protihluková sluchátka Alpine Muf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200900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456152" y="2679224"/>
            <a:ext cx="1728192" cy="576064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Rizikové faktory pracovního prostředí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prach, </a:t>
            </a:r>
            <a:endParaRPr lang="cs-CZ" dirty="0" smtClean="0"/>
          </a:p>
          <a:p>
            <a:r>
              <a:rPr lang="cs-CZ" dirty="0" smtClean="0"/>
              <a:t>chemické </a:t>
            </a:r>
            <a:r>
              <a:rPr lang="cs-CZ" dirty="0"/>
              <a:t>látky, </a:t>
            </a:r>
            <a:endParaRPr lang="cs-CZ" dirty="0" smtClean="0"/>
          </a:p>
          <a:p>
            <a:r>
              <a:rPr lang="cs-CZ" dirty="0" smtClean="0"/>
              <a:t>hluk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vibrace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neionizující </a:t>
            </a:r>
            <a:r>
              <a:rPr lang="cs-CZ" dirty="0"/>
              <a:t>záření a elektromagnetická pole, </a:t>
            </a:r>
            <a:endParaRPr lang="cs-CZ" dirty="0" smtClean="0"/>
          </a:p>
          <a:p>
            <a:r>
              <a:rPr lang="cs-CZ" dirty="0" smtClean="0"/>
              <a:t>fyzická </a:t>
            </a:r>
            <a:r>
              <a:rPr lang="cs-CZ" dirty="0"/>
              <a:t>zátěž, </a:t>
            </a:r>
            <a:endParaRPr lang="cs-CZ" dirty="0" smtClean="0"/>
          </a:p>
          <a:p>
            <a:r>
              <a:rPr lang="cs-CZ" dirty="0" smtClean="0"/>
              <a:t>pracovní </a:t>
            </a:r>
            <a:r>
              <a:rPr lang="cs-CZ" dirty="0"/>
              <a:t>poloha,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zátěž teplem, </a:t>
            </a:r>
          </a:p>
          <a:p>
            <a:r>
              <a:rPr lang="cs-CZ" dirty="0" smtClean="0"/>
              <a:t>zátěž </a:t>
            </a:r>
            <a:r>
              <a:rPr lang="cs-CZ" dirty="0"/>
              <a:t>chladem</a:t>
            </a:r>
            <a:r>
              <a:rPr lang="cs-CZ" dirty="0" smtClean="0"/>
              <a:t>,</a:t>
            </a:r>
          </a:p>
          <a:p>
            <a:r>
              <a:rPr lang="cs-CZ" dirty="0" smtClean="0"/>
              <a:t>psychická </a:t>
            </a:r>
            <a:r>
              <a:rPr lang="cs-CZ" dirty="0"/>
              <a:t>zátěž, </a:t>
            </a:r>
            <a:endParaRPr lang="cs-CZ" dirty="0" smtClean="0"/>
          </a:p>
          <a:p>
            <a:r>
              <a:rPr lang="cs-CZ" dirty="0" smtClean="0"/>
              <a:t>zraková </a:t>
            </a:r>
            <a:r>
              <a:rPr lang="cs-CZ" dirty="0"/>
              <a:t>zátěž, </a:t>
            </a:r>
            <a:endParaRPr lang="cs-CZ" dirty="0" smtClean="0"/>
          </a:p>
          <a:p>
            <a:r>
              <a:rPr lang="cs-CZ" dirty="0" smtClean="0"/>
              <a:t>práce </a:t>
            </a:r>
            <a:r>
              <a:rPr lang="cs-CZ" dirty="0"/>
              <a:t>s biologickými </a:t>
            </a:r>
            <a:r>
              <a:rPr lang="cs-CZ" dirty="0" smtClean="0"/>
              <a:t>činiteli</a:t>
            </a:r>
          </a:p>
          <a:p>
            <a:r>
              <a:rPr lang="cs-CZ" dirty="0" smtClean="0"/>
              <a:t>práce </a:t>
            </a:r>
            <a:r>
              <a:rPr lang="cs-CZ" dirty="0"/>
              <a:t>ve zvýšeném tlaku </a:t>
            </a:r>
            <a:r>
              <a:rPr lang="cs-CZ" dirty="0" smtClean="0"/>
              <a:t>vzduchu</a:t>
            </a:r>
          </a:p>
          <a:p>
            <a:r>
              <a:rPr lang="cs-CZ" dirty="0" smtClean="0"/>
              <a:t>ionizující </a:t>
            </a:r>
            <a:r>
              <a:rPr lang="cs-CZ" dirty="0"/>
              <a:t>záření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/>
              <a:t>Rizikové faktory pracovního prostředí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Kategorizace </a:t>
            </a:r>
            <a:r>
              <a:rPr lang="cs-CZ" altLang="cs-CZ" sz="2800" dirty="0" smtClean="0"/>
              <a:t>prací: vyjadřuje </a:t>
            </a:r>
            <a:r>
              <a:rPr lang="cs-CZ" altLang="cs-CZ" sz="2800" dirty="0"/>
              <a:t>souhrnné hodnocení úrovně zátěže zaměstnanců faktory v pracovním prostředí. </a:t>
            </a: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Podklad </a:t>
            </a:r>
            <a:r>
              <a:rPr lang="cs-CZ" altLang="cs-CZ" sz="2800" dirty="0"/>
              <a:t>pro stanovení opatření k ochraně zdraví při práci </a:t>
            </a: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K omezení </a:t>
            </a:r>
            <a:r>
              <a:rPr lang="cs-CZ" altLang="cs-CZ" sz="2800" dirty="0"/>
              <a:t>rizik možného poškození zdraví. </a:t>
            </a:r>
          </a:p>
          <a:p>
            <a:pPr>
              <a:lnSpc>
                <a:spcPct val="80000"/>
              </a:lnSpc>
            </a:pPr>
            <a:endParaRPr lang="cs-CZ" altLang="cs-CZ" sz="2800" dirty="0" smtClean="0"/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stanovení </a:t>
            </a:r>
            <a:r>
              <a:rPr lang="cs-CZ" altLang="cs-CZ" sz="2000" dirty="0"/>
              <a:t>minimální náplně a četnosti </a:t>
            </a:r>
            <a:r>
              <a:rPr lang="cs-CZ" altLang="cs-CZ" sz="2000" dirty="0" err="1" smtClean="0"/>
              <a:t>pracovnělékařských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prohlídek </a:t>
            </a:r>
            <a:endParaRPr lang="cs-CZ" altLang="cs-CZ" sz="2000" dirty="0" smtClean="0"/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zajištění </a:t>
            </a:r>
            <a:r>
              <a:rPr lang="cs-CZ" altLang="cs-CZ" sz="2000" dirty="0"/>
              <a:t>průběžného sledování expozice zaměstnanců </a:t>
            </a:r>
            <a:r>
              <a:rPr lang="cs-CZ" altLang="cs-CZ" sz="2000" dirty="0" smtClean="0"/>
              <a:t>rizikovým </a:t>
            </a:r>
            <a:r>
              <a:rPr lang="cs-CZ" altLang="cs-CZ" sz="2000" dirty="0"/>
              <a:t>faktorům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740352" y="5961703"/>
            <a:ext cx="720080" cy="3476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6516216" y="4077072"/>
            <a:ext cx="72008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Rizikové faktory pracovního prostředí - hluk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Kategorie </a:t>
            </a:r>
            <a:r>
              <a:rPr lang="cs-CZ" altLang="cs-CZ" sz="2800" dirty="0"/>
              <a:t>1 – 4 </a:t>
            </a:r>
            <a:r>
              <a:rPr lang="cs-CZ" altLang="cs-CZ" sz="2000" dirty="0"/>
              <a:t>(zákon č.258/2000 Sb., o ochraně veřejného zdraví, </a:t>
            </a:r>
            <a:r>
              <a:rPr lang="cs-CZ" altLang="cs-CZ" sz="2000" dirty="0" err="1"/>
              <a:t>vyhl</a:t>
            </a:r>
            <a:r>
              <a:rPr lang="cs-CZ" altLang="cs-CZ" sz="2000" dirty="0"/>
              <a:t>. 432/2003 Sb.)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Riziková práce: kategorie 3 a vyšší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Do třetí kategorie se zařazuje práce, při níž jsou osoby exponovány</a:t>
            </a:r>
          </a:p>
          <a:p>
            <a:pPr lvl="1">
              <a:lnSpc>
                <a:spcPct val="80000"/>
              </a:lnSpc>
            </a:pPr>
            <a:r>
              <a:rPr lang="cs-CZ" altLang="cs-CZ" sz="2400" i="1" dirty="0"/>
              <a:t>a)</a:t>
            </a:r>
            <a:r>
              <a:rPr lang="cs-CZ" altLang="cs-CZ" sz="2400" dirty="0"/>
              <a:t> ustálenému nebo proměnnému hluku, jehož ekvivalentní hladina akustického tlaku A LAeq,8h dosahuje nebo je vyšší než přípustný expoziční limit 85 dB, avšak nepřekračuje 105 dB, nebo</a:t>
            </a:r>
          </a:p>
          <a:p>
            <a:pPr lvl="1">
              <a:lnSpc>
                <a:spcPct val="80000"/>
              </a:lnSpc>
            </a:pPr>
            <a:r>
              <a:rPr lang="cs-CZ" altLang="cs-CZ" sz="2400" i="1" dirty="0"/>
              <a:t>b)</a:t>
            </a:r>
            <a:r>
              <a:rPr lang="cs-CZ" altLang="cs-CZ" sz="2400" dirty="0"/>
              <a:t> impulsnímu hluku, jehož ekvivalentní hladina akustického tlaku A LAeq,8h dosahuje nebo je vyšší než přípustný expoziční limit 85 dB, avšak nepřekračuje 105 dB, a jehož hladina špičkového akustického tlaku C </a:t>
            </a:r>
            <a:r>
              <a:rPr lang="cs-CZ" altLang="cs-CZ" sz="2400" dirty="0" err="1"/>
              <a:t>LCpeak</a:t>
            </a:r>
            <a:r>
              <a:rPr lang="cs-CZ" altLang="cs-CZ" sz="2400" dirty="0"/>
              <a:t> dosahuje nebo je vyšší než přípustný expoziční limit 140 dB, avšak nepřekračuje 150 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Rizikové faktory pracovního prostředí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6792"/>
            <a:ext cx="5327650" cy="4382046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cs-CZ" altLang="cs-CZ" sz="2000" dirty="0"/>
              <a:t>V ČR cca 4,973 mil. zaměstnaných</a:t>
            </a:r>
          </a:p>
          <a:p>
            <a:pPr>
              <a:lnSpc>
                <a:spcPts val="2400"/>
              </a:lnSpc>
            </a:pPr>
            <a:r>
              <a:rPr lang="cs-CZ" altLang="cs-CZ" sz="2000" dirty="0"/>
              <a:t>Z toho na „rizikových pracovištích“ </a:t>
            </a:r>
            <a:r>
              <a:rPr lang="cs-CZ" altLang="cs-CZ" sz="2000" dirty="0" smtClean="0"/>
              <a:t> 504 </a:t>
            </a:r>
            <a:r>
              <a:rPr lang="cs-CZ" altLang="cs-CZ" sz="2000" dirty="0"/>
              <a:t>tis.</a:t>
            </a:r>
          </a:p>
          <a:p>
            <a:pPr>
              <a:lnSpc>
                <a:spcPts val="2400"/>
              </a:lnSpc>
            </a:pPr>
            <a:r>
              <a:rPr lang="cs-CZ" altLang="cs-CZ" sz="2000" dirty="0"/>
              <a:t>V riziku hluku 285 tis. (56%)</a:t>
            </a:r>
          </a:p>
          <a:p>
            <a:pPr>
              <a:lnSpc>
                <a:spcPts val="2400"/>
              </a:lnSpc>
            </a:pPr>
            <a:r>
              <a:rPr lang="cs-CZ" altLang="cs-CZ" sz="1600" dirty="0" smtClean="0"/>
              <a:t>Z </a:t>
            </a:r>
            <a:r>
              <a:rPr lang="cs-CZ" altLang="cs-CZ" sz="1600" dirty="0"/>
              <a:t>toho 1900 zaměstnanců vystaveno intenzitám nad 105 dB</a:t>
            </a:r>
          </a:p>
        </p:txBody>
      </p:sp>
      <p:graphicFrame>
        <p:nvGraphicFramePr>
          <p:cNvPr id="4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163" y="1412875"/>
          <a:ext cx="3544887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Graf" r:id="rId6" imgW="7078913" imgH="4793043" progId="Excel.Chart.8">
                  <p:embed/>
                </p:oleObj>
              </mc:Choice>
              <mc:Fallback>
                <p:oleObj name="Graf" r:id="rId6" imgW="7078913" imgH="479304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412875"/>
                        <a:ext cx="3544887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latkar.wm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117975"/>
            <a:ext cx="2438400" cy="1828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lesni_delnik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03700"/>
            <a:ext cx="338455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stojanova_bruska.wmv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309562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Změny sluchového prahu u dělníků v kovoprůmyslu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2750"/>
            <a:ext cx="8382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53200" y="6003925"/>
            <a:ext cx="179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Dle Taylor, 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Ochrana sluchu</a:t>
            </a:r>
          </a:p>
        </p:txBody>
      </p:sp>
      <p:sp>
        <p:nvSpPr>
          <p:cNvPr id="18439" name="Text Box 7"/>
          <p:cNvSpPr txBox="1"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b="1" i="1"/>
              <a:t>Kolektivní opatření</a:t>
            </a:r>
            <a:r>
              <a:rPr lang="cs-CZ" altLang="cs-CZ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technická opatření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technologická opatření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organizační opatření: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	- hlukové přestávky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	- střídání pracovišť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vstupní, preventivní, periodické a mimořádné lékařské prohlídky</a:t>
            </a:r>
            <a:endParaRPr lang="cs-CZ" altLang="cs-CZ" sz="2400"/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b="1" i="1"/>
              <a:t>Individuální opatření</a:t>
            </a:r>
            <a:r>
              <a:rPr lang="cs-CZ" altLang="cs-CZ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osobní ochranné pracovní prostředky: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	- zátkové chrániče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	- sluchátkové chrániče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	- protihlukové přilby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	- aktivní ochrana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678</TotalTime>
  <Words>1334</Words>
  <Application>Microsoft Office PowerPoint</Application>
  <PresentationFormat>Předvádění na obrazovce (4:3)</PresentationFormat>
  <Paragraphs>264</Paragraphs>
  <Slides>31</Slides>
  <Notes>0</Notes>
  <HiddenSlides>0</HiddenSlides>
  <MMClips>3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Times New Roman</vt:lpstr>
      <vt:lpstr>Verdana</vt:lpstr>
      <vt:lpstr>Modul</vt:lpstr>
      <vt:lpstr>Graf aplikace Microsoft Office Excel</vt:lpstr>
      <vt:lpstr>Graf aplikace Microsoft Excel</vt:lpstr>
      <vt:lpstr>Problémy a chyby v péči o profesní poškození sluchu</vt:lpstr>
      <vt:lpstr>Povinnosti zaměstnavatele</vt:lpstr>
      <vt:lpstr>Rizikové faktory pracovního prostředí</vt:lpstr>
      <vt:lpstr>Rizikové faktory pracovního prostředí</vt:lpstr>
      <vt:lpstr>Rizikové faktory pracovního prostředí</vt:lpstr>
      <vt:lpstr>Rizikové faktory pracovního prostředí - hluk</vt:lpstr>
      <vt:lpstr>Rizikové faktory pracovního prostředí</vt:lpstr>
      <vt:lpstr>Změny sluchového prahu u dělníků v kovoprůmyslu</vt:lpstr>
      <vt:lpstr>Ochrana sluchu</vt:lpstr>
      <vt:lpstr>Ochrana sluchu</vt:lpstr>
      <vt:lpstr>Ochrana sluchu</vt:lpstr>
      <vt:lpstr>Ochrana sluchu</vt:lpstr>
      <vt:lpstr>Pracovnělékařské služby </vt:lpstr>
      <vt:lpstr>Pracovnělékařské služby </vt:lpstr>
      <vt:lpstr>Pracovnělékařské služby</vt:lpstr>
      <vt:lpstr>Úloha odborného lékaře</vt:lpstr>
      <vt:lpstr>Porucha sluchu jako NzP</vt:lpstr>
      <vt:lpstr>Porucha sluchu jako NzP</vt:lpstr>
      <vt:lpstr>Střediska nemocí z povolání</vt:lpstr>
      <vt:lpstr>Nemoci z povolání</vt:lpstr>
      <vt:lpstr>Porucha sluchu z hluku</vt:lpstr>
      <vt:lpstr>Porucha sluchu z hluku</vt:lpstr>
      <vt:lpstr>Kasuistika</vt:lpstr>
      <vt:lpstr>Odškodnění za nemoc z povolání</vt:lpstr>
      <vt:lpstr>Problémy a chyby</vt:lpstr>
      <vt:lpstr>Problémy a chyby</vt:lpstr>
      <vt:lpstr>Problémy a chyby</vt:lpstr>
      <vt:lpstr>Problémy a chyby</vt:lpstr>
      <vt:lpstr>Jak se jim vyhnout?</vt:lpstr>
      <vt:lpstr>Další opomíjená NzP</vt:lpstr>
      <vt:lpstr>Děkuji za pozornost</vt:lpstr>
    </vt:vector>
  </TitlesOfParts>
  <Company>FN 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Problémy a chyby v péči o profesní poškození sluchu</dc:title>
  <dc:creator>chalojir</dc:creator>
  <cp:lastModifiedBy>Tata</cp:lastModifiedBy>
  <cp:revision>42</cp:revision>
  <dcterms:created xsi:type="dcterms:W3CDTF">2016-01-14T08:05:32Z</dcterms:created>
  <dcterms:modified xsi:type="dcterms:W3CDTF">2016-10-14T18:00:31Z</dcterms:modified>
</cp:coreProperties>
</file>